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8288000" cy="10287000"/>
  <p:notesSz cx="6858000" cy="9144000"/>
  <p:embeddedFontLst>
    <p:embeddedFont>
      <p:font typeface="Calibri" panose="020F0502020204030204" pitchFamily="34" charset="0"/>
      <p:regular r:id="rId13"/>
      <p:bold r:id="rId14"/>
      <p:italic r:id="rId15"/>
      <p:boldItalic r:id="rId16"/>
    </p:embeddedFont>
    <p:embeddedFont>
      <p:font typeface="Public Sans" panose="020B0604020202020204" charset="0"/>
      <p:regular r:id="rId17"/>
    </p:embeddedFont>
    <p:embeddedFont>
      <p:font typeface="Public Sans Bold" panose="020B0604020202020204" charset="0"/>
      <p:regular r:id="rId18"/>
    </p:embeddedFont>
    <p:embeddedFont>
      <p:font typeface="Public Sans Medium" panose="020B0604020202020204" charset="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26" d="100"/>
          <a:sy n="26" d="100"/>
        </p:scale>
        <p:origin x="76" y="50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theme" Target="theme/theme1.xml"/></Relationships>
</file>

<file path=ppt/media/image1.jpe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1/14/2024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8.sv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16.svg"/><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301" r="-1828" b="-16301"/>
            </a:stretch>
          </a:blipFill>
        </p:spPr>
      </p:sp>
      <p:grpSp>
        <p:nvGrpSpPr>
          <p:cNvPr id="3" name="Group 3"/>
          <p:cNvGrpSpPr/>
          <p:nvPr/>
        </p:nvGrpSpPr>
        <p:grpSpPr>
          <a:xfrm>
            <a:off x="-1733924" y="6971250"/>
            <a:ext cx="21755848" cy="4174349"/>
            <a:chOff x="0" y="0"/>
            <a:chExt cx="7796805" cy="1495993"/>
          </a:xfrm>
        </p:grpSpPr>
        <p:sp>
          <p:nvSpPr>
            <p:cNvPr id="4" name="Freeform 4"/>
            <p:cNvSpPr/>
            <p:nvPr/>
          </p:nvSpPr>
          <p:spPr>
            <a:xfrm>
              <a:off x="0" y="0"/>
              <a:ext cx="7796805" cy="1495993"/>
            </a:xfrm>
            <a:custGeom>
              <a:avLst/>
              <a:gdLst/>
              <a:ahLst/>
              <a:cxnLst/>
              <a:rect l="l" t="t" r="r" b="b"/>
              <a:pathLst>
                <a:path w="7796805" h="1495993">
                  <a:moveTo>
                    <a:pt x="0" y="0"/>
                  </a:moveTo>
                  <a:lnTo>
                    <a:pt x="7796805" y="0"/>
                  </a:lnTo>
                  <a:lnTo>
                    <a:pt x="7796805" y="1495993"/>
                  </a:lnTo>
                  <a:lnTo>
                    <a:pt x="0" y="1495993"/>
                  </a:lnTo>
                  <a:close/>
                </a:path>
              </a:pathLst>
            </a:custGeom>
            <a:solidFill>
              <a:srgbClr val="3A855D"/>
            </a:solidFill>
          </p:spPr>
        </p:sp>
        <p:sp>
          <p:nvSpPr>
            <p:cNvPr id="5" name="TextBox 5"/>
            <p:cNvSpPr txBox="1"/>
            <p:nvPr/>
          </p:nvSpPr>
          <p:spPr>
            <a:xfrm>
              <a:off x="0" y="-28575"/>
              <a:ext cx="7796805" cy="1524568"/>
            </a:xfrm>
            <a:prstGeom prst="rect">
              <a:avLst/>
            </a:prstGeom>
          </p:spPr>
          <p:txBody>
            <a:bodyPr lIns="50800" tIns="50800" rIns="50800" bIns="50800" rtlCol="0" anchor="ctr"/>
            <a:lstStyle/>
            <a:p>
              <a:pPr algn="ctr">
                <a:lnSpc>
                  <a:spcPts val="1960"/>
                </a:lnSpc>
                <a:spcBef>
                  <a:spcPct val="0"/>
                </a:spcBef>
              </a:pPr>
              <a:endParaRPr/>
            </a:p>
          </p:txBody>
        </p:sp>
      </p:grpSp>
      <p:sp>
        <p:nvSpPr>
          <p:cNvPr id="6" name="Freeform 6"/>
          <p:cNvSpPr/>
          <p:nvPr/>
        </p:nvSpPr>
        <p:spPr>
          <a:xfrm>
            <a:off x="-908245" y="5376693"/>
            <a:ext cx="20104489" cy="5523017"/>
          </a:xfrm>
          <a:custGeom>
            <a:avLst/>
            <a:gdLst/>
            <a:ahLst/>
            <a:cxnLst/>
            <a:rect l="l" t="t" r="r" b="b"/>
            <a:pathLst>
              <a:path w="20104489" h="5523017">
                <a:moveTo>
                  <a:pt x="0" y="0"/>
                </a:moveTo>
                <a:lnTo>
                  <a:pt x="20104490" y="0"/>
                </a:lnTo>
                <a:lnTo>
                  <a:pt x="20104490" y="5523017"/>
                </a:lnTo>
                <a:lnTo>
                  <a:pt x="0" y="5523017"/>
                </a:lnTo>
                <a:lnTo>
                  <a:pt x="0" y="0"/>
                </a:lnTo>
                <a:close/>
              </a:path>
            </a:pathLst>
          </a:custGeom>
          <a:blipFill>
            <a:blip r:embed="rId3"/>
            <a:stretch>
              <a:fillRect t="-144363" r="-9035" b="-20568"/>
            </a:stretch>
          </a:blipFill>
        </p:spPr>
      </p:sp>
      <p:sp>
        <p:nvSpPr>
          <p:cNvPr id="7" name="TextBox 7"/>
          <p:cNvSpPr txBox="1"/>
          <p:nvPr/>
        </p:nvSpPr>
        <p:spPr>
          <a:xfrm>
            <a:off x="2193105" y="1608399"/>
            <a:ext cx="14721297" cy="3175641"/>
          </a:xfrm>
          <a:prstGeom prst="rect">
            <a:avLst/>
          </a:prstGeom>
        </p:spPr>
        <p:txBody>
          <a:bodyPr lIns="0" tIns="0" rIns="0" bIns="0" rtlCol="0" anchor="t">
            <a:spAutoFit/>
          </a:bodyPr>
          <a:lstStyle/>
          <a:p>
            <a:pPr algn="ctr">
              <a:lnSpc>
                <a:spcPts val="12120"/>
              </a:lnSpc>
            </a:pPr>
            <a:r>
              <a:rPr lang="en-US" sz="12625" spc="-1035">
                <a:solidFill>
                  <a:srgbClr val="3A855D"/>
                </a:solidFill>
                <a:latin typeface="Public Sans"/>
              </a:rPr>
              <a:t>Monitoring and Ecommerce Analysis</a:t>
            </a:r>
          </a:p>
        </p:txBody>
      </p:sp>
      <p:sp>
        <p:nvSpPr>
          <p:cNvPr id="8" name="TextBox 8"/>
          <p:cNvSpPr txBox="1"/>
          <p:nvPr/>
        </p:nvSpPr>
        <p:spPr>
          <a:xfrm>
            <a:off x="2864013" y="927100"/>
            <a:ext cx="12559973" cy="288926"/>
          </a:xfrm>
          <a:prstGeom prst="rect">
            <a:avLst/>
          </a:prstGeom>
        </p:spPr>
        <p:txBody>
          <a:bodyPr lIns="0" tIns="0" rIns="0" bIns="0" rtlCol="0" anchor="t">
            <a:spAutoFit/>
          </a:bodyPr>
          <a:lstStyle/>
          <a:p>
            <a:pPr marL="0" lvl="0" indent="0" algn="ctr">
              <a:lnSpc>
                <a:spcPts val="1925"/>
              </a:lnSpc>
              <a:spcBef>
                <a:spcPct val="0"/>
              </a:spcBef>
            </a:pPr>
            <a:r>
              <a:rPr lang="en-US" sz="2500" spc="-205">
                <a:solidFill>
                  <a:srgbClr val="3A855D"/>
                </a:solidFill>
                <a:latin typeface="Public Sans"/>
              </a:rPr>
              <a:t>Presented by Salsyabila Vidia N A</a:t>
            </a:r>
          </a:p>
        </p:txBody>
      </p:sp>
      <p:sp>
        <p:nvSpPr>
          <p:cNvPr id="11" name="TextBox 11"/>
          <p:cNvSpPr txBox="1"/>
          <p:nvPr/>
        </p:nvSpPr>
        <p:spPr>
          <a:xfrm>
            <a:off x="105207" y="4883170"/>
            <a:ext cx="18595633" cy="870175"/>
          </a:xfrm>
          <a:prstGeom prst="rect">
            <a:avLst/>
          </a:prstGeom>
        </p:spPr>
        <p:txBody>
          <a:bodyPr wrap="square" lIns="0" tIns="0" rIns="0" bIns="0" rtlCol="0" anchor="t">
            <a:spAutoFit/>
          </a:bodyPr>
          <a:lstStyle/>
          <a:p>
            <a:pPr algn="ctr">
              <a:lnSpc>
                <a:spcPts val="2156"/>
              </a:lnSpc>
            </a:pPr>
            <a:r>
              <a:rPr lang="en-US" sz="3200" spc="-229" dirty="0">
                <a:solidFill>
                  <a:srgbClr val="3A855D"/>
                </a:solidFill>
                <a:latin typeface="Public Sans"/>
              </a:rPr>
              <a:t>Link Website Dashboard</a:t>
            </a:r>
            <a:br>
              <a:rPr lang="en-US" sz="3200" spc="-229" dirty="0">
                <a:solidFill>
                  <a:srgbClr val="3A855D"/>
                </a:solidFill>
                <a:latin typeface="Public Sans"/>
              </a:rPr>
            </a:br>
            <a:endParaRPr lang="en-US" sz="3200" spc="-229" dirty="0">
              <a:solidFill>
                <a:srgbClr val="3A855D"/>
              </a:solidFill>
              <a:latin typeface="Public Sans"/>
            </a:endParaRPr>
          </a:p>
          <a:p>
            <a:pPr lvl="0" algn="ctr">
              <a:lnSpc>
                <a:spcPts val="2156"/>
              </a:lnSpc>
              <a:spcBef>
                <a:spcPct val="0"/>
              </a:spcBef>
            </a:pPr>
            <a:r>
              <a:rPr lang="en-US" sz="3200" spc="-229" dirty="0">
                <a:solidFill>
                  <a:srgbClr val="3A855D"/>
                </a:solidFill>
                <a:latin typeface="Public Sans Bold"/>
              </a:rPr>
              <a:t>https://monitoringanalysis-nakjtfev3yeqjosjh99w9e.streamlit.app/</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301" r="-1828" b="-16301"/>
            </a:stretch>
          </a:blipFill>
        </p:spPr>
      </p:sp>
      <p:grpSp>
        <p:nvGrpSpPr>
          <p:cNvPr id="3" name="Group 3"/>
          <p:cNvGrpSpPr/>
          <p:nvPr/>
        </p:nvGrpSpPr>
        <p:grpSpPr>
          <a:xfrm>
            <a:off x="1028700" y="1124623"/>
            <a:ext cx="4494107" cy="3922955"/>
            <a:chOff x="0" y="0"/>
            <a:chExt cx="1258694" cy="1098728"/>
          </a:xfrm>
        </p:grpSpPr>
        <p:sp>
          <p:nvSpPr>
            <p:cNvPr id="4" name="Freeform 4"/>
            <p:cNvSpPr/>
            <p:nvPr/>
          </p:nvSpPr>
          <p:spPr>
            <a:xfrm>
              <a:off x="0" y="0"/>
              <a:ext cx="1258694" cy="1098728"/>
            </a:xfrm>
            <a:custGeom>
              <a:avLst/>
              <a:gdLst/>
              <a:ahLst/>
              <a:cxnLst/>
              <a:rect l="l" t="t" r="r" b="b"/>
              <a:pathLst>
                <a:path w="1258694" h="1098728">
                  <a:moveTo>
                    <a:pt x="25840" y="0"/>
                  </a:moveTo>
                  <a:lnTo>
                    <a:pt x="1232854" y="0"/>
                  </a:lnTo>
                  <a:cubicBezTo>
                    <a:pt x="1239707" y="0"/>
                    <a:pt x="1246280" y="2722"/>
                    <a:pt x="1251126" y="7568"/>
                  </a:cubicBezTo>
                  <a:cubicBezTo>
                    <a:pt x="1255972" y="12414"/>
                    <a:pt x="1258694" y="18987"/>
                    <a:pt x="1258694" y="25840"/>
                  </a:cubicBezTo>
                  <a:lnTo>
                    <a:pt x="1258694" y="1072888"/>
                  </a:lnTo>
                  <a:cubicBezTo>
                    <a:pt x="1258694" y="1087159"/>
                    <a:pt x="1247125" y="1098728"/>
                    <a:pt x="1232854" y="1098728"/>
                  </a:cubicBezTo>
                  <a:lnTo>
                    <a:pt x="25840" y="1098728"/>
                  </a:lnTo>
                  <a:cubicBezTo>
                    <a:pt x="11569" y="1098728"/>
                    <a:pt x="0" y="1087159"/>
                    <a:pt x="0" y="1072888"/>
                  </a:cubicBezTo>
                  <a:lnTo>
                    <a:pt x="0" y="25840"/>
                  </a:lnTo>
                  <a:cubicBezTo>
                    <a:pt x="0" y="11569"/>
                    <a:pt x="11569" y="0"/>
                    <a:pt x="25840" y="0"/>
                  </a:cubicBezTo>
                  <a:close/>
                </a:path>
              </a:pathLst>
            </a:custGeom>
            <a:solidFill>
              <a:srgbClr val="3A855D"/>
            </a:solidFill>
          </p:spPr>
        </p:sp>
        <p:sp>
          <p:nvSpPr>
            <p:cNvPr id="5" name="TextBox 5"/>
            <p:cNvSpPr txBox="1"/>
            <p:nvPr/>
          </p:nvSpPr>
          <p:spPr>
            <a:xfrm>
              <a:off x="0" y="85725"/>
              <a:ext cx="1258694" cy="1013003"/>
            </a:xfrm>
            <a:prstGeom prst="rect">
              <a:avLst/>
            </a:prstGeom>
          </p:spPr>
          <p:txBody>
            <a:bodyPr lIns="50800" tIns="50800" rIns="50800" bIns="50800" rtlCol="0" anchor="ctr"/>
            <a:lstStyle/>
            <a:p>
              <a:pPr algn="ctr">
                <a:lnSpc>
                  <a:spcPts val="1925"/>
                </a:lnSpc>
              </a:pPr>
              <a:endParaRPr/>
            </a:p>
          </p:txBody>
        </p:sp>
      </p:grpSp>
      <p:grpSp>
        <p:nvGrpSpPr>
          <p:cNvPr id="6" name="Group 6"/>
          <p:cNvGrpSpPr/>
          <p:nvPr/>
        </p:nvGrpSpPr>
        <p:grpSpPr>
          <a:xfrm>
            <a:off x="1028700" y="5239423"/>
            <a:ext cx="4494107" cy="3922955"/>
            <a:chOff x="0" y="0"/>
            <a:chExt cx="1258694" cy="1098728"/>
          </a:xfrm>
        </p:grpSpPr>
        <p:sp>
          <p:nvSpPr>
            <p:cNvPr id="7" name="Freeform 7"/>
            <p:cNvSpPr/>
            <p:nvPr/>
          </p:nvSpPr>
          <p:spPr>
            <a:xfrm>
              <a:off x="0" y="0"/>
              <a:ext cx="1258694" cy="1098728"/>
            </a:xfrm>
            <a:custGeom>
              <a:avLst/>
              <a:gdLst/>
              <a:ahLst/>
              <a:cxnLst/>
              <a:rect l="l" t="t" r="r" b="b"/>
              <a:pathLst>
                <a:path w="1258694" h="1098728">
                  <a:moveTo>
                    <a:pt x="25840" y="0"/>
                  </a:moveTo>
                  <a:lnTo>
                    <a:pt x="1232854" y="0"/>
                  </a:lnTo>
                  <a:cubicBezTo>
                    <a:pt x="1239707" y="0"/>
                    <a:pt x="1246280" y="2722"/>
                    <a:pt x="1251126" y="7568"/>
                  </a:cubicBezTo>
                  <a:cubicBezTo>
                    <a:pt x="1255972" y="12414"/>
                    <a:pt x="1258694" y="18987"/>
                    <a:pt x="1258694" y="25840"/>
                  </a:cubicBezTo>
                  <a:lnTo>
                    <a:pt x="1258694" y="1072888"/>
                  </a:lnTo>
                  <a:cubicBezTo>
                    <a:pt x="1258694" y="1087159"/>
                    <a:pt x="1247125" y="1098728"/>
                    <a:pt x="1232854" y="1098728"/>
                  </a:cubicBezTo>
                  <a:lnTo>
                    <a:pt x="25840" y="1098728"/>
                  </a:lnTo>
                  <a:cubicBezTo>
                    <a:pt x="11569" y="1098728"/>
                    <a:pt x="0" y="1087159"/>
                    <a:pt x="0" y="1072888"/>
                  </a:cubicBezTo>
                  <a:lnTo>
                    <a:pt x="0" y="25840"/>
                  </a:lnTo>
                  <a:cubicBezTo>
                    <a:pt x="0" y="11569"/>
                    <a:pt x="11569" y="0"/>
                    <a:pt x="25840" y="0"/>
                  </a:cubicBezTo>
                  <a:close/>
                </a:path>
              </a:pathLst>
            </a:custGeom>
            <a:solidFill>
              <a:srgbClr val="3A855D"/>
            </a:solidFill>
          </p:spPr>
        </p:sp>
        <p:sp>
          <p:nvSpPr>
            <p:cNvPr id="8" name="TextBox 8"/>
            <p:cNvSpPr txBox="1"/>
            <p:nvPr/>
          </p:nvSpPr>
          <p:spPr>
            <a:xfrm>
              <a:off x="0" y="85725"/>
              <a:ext cx="1258694" cy="1013003"/>
            </a:xfrm>
            <a:prstGeom prst="rect">
              <a:avLst/>
            </a:prstGeom>
          </p:spPr>
          <p:txBody>
            <a:bodyPr lIns="50800" tIns="50800" rIns="50800" bIns="50800" rtlCol="0" anchor="ctr"/>
            <a:lstStyle/>
            <a:p>
              <a:pPr algn="ctr">
                <a:lnSpc>
                  <a:spcPts val="1925"/>
                </a:lnSpc>
              </a:pPr>
              <a:endParaRPr/>
            </a:p>
          </p:txBody>
        </p:sp>
      </p:grpSp>
      <p:grpSp>
        <p:nvGrpSpPr>
          <p:cNvPr id="9" name="Group 9"/>
          <p:cNvGrpSpPr/>
          <p:nvPr/>
        </p:nvGrpSpPr>
        <p:grpSpPr>
          <a:xfrm>
            <a:off x="12761288" y="1124623"/>
            <a:ext cx="4494107" cy="3922955"/>
            <a:chOff x="0" y="0"/>
            <a:chExt cx="1258694" cy="1098728"/>
          </a:xfrm>
        </p:grpSpPr>
        <p:sp>
          <p:nvSpPr>
            <p:cNvPr id="10" name="Freeform 10"/>
            <p:cNvSpPr/>
            <p:nvPr/>
          </p:nvSpPr>
          <p:spPr>
            <a:xfrm>
              <a:off x="0" y="0"/>
              <a:ext cx="1258694" cy="1098728"/>
            </a:xfrm>
            <a:custGeom>
              <a:avLst/>
              <a:gdLst/>
              <a:ahLst/>
              <a:cxnLst/>
              <a:rect l="l" t="t" r="r" b="b"/>
              <a:pathLst>
                <a:path w="1258694" h="1098728">
                  <a:moveTo>
                    <a:pt x="25840" y="0"/>
                  </a:moveTo>
                  <a:lnTo>
                    <a:pt x="1232854" y="0"/>
                  </a:lnTo>
                  <a:cubicBezTo>
                    <a:pt x="1239707" y="0"/>
                    <a:pt x="1246280" y="2722"/>
                    <a:pt x="1251126" y="7568"/>
                  </a:cubicBezTo>
                  <a:cubicBezTo>
                    <a:pt x="1255972" y="12414"/>
                    <a:pt x="1258694" y="18987"/>
                    <a:pt x="1258694" y="25840"/>
                  </a:cubicBezTo>
                  <a:lnTo>
                    <a:pt x="1258694" y="1072888"/>
                  </a:lnTo>
                  <a:cubicBezTo>
                    <a:pt x="1258694" y="1087159"/>
                    <a:pt x="1247125" y="1098728"/>
                    <a:pt x="1232854" y="1098728"/>
                  </a:cubicBezTo>
                  <a:lnTo>
                    <a:pt x="25840" y="1098728"/>
                  </a:lnTo>
                  <a:cubicBezTo>
                    <a:pt x="11569" y="1098728"/>
                    <a:pt x="0" y="1087159"/>
                    <a:pt x="0" y="1072888"/>
                  </a:cubicBezTo>
                  <a:lnTo>
                    <a:pt x="0" y="25840"/>
                  </a:lnTo>
                  <a:cubicBezTo>
                    <a:pt x="0" y="11569"/>
                    <a:pt x="11569" y="0"/>
                    <a:pt x="25840" y="0"/>
                  </a:cubicBezTo>
                  <a:close/>
                </a:path>
              </a:pathLst>
            </a:custGeom>
            <a:solidFill>
              <a:srgbClr val="3A855D"/>
            </a:solidFill>
          </p:spPr>
        </p:sp>
        <p:sp>
          <p:nvSpPr>
            <p:cNvPr id="11" name="TextBox 11"/>
            <p:cNvSpPr txBox="1"/>
            <p:nvPr/>
          </p:nvSpPr>
          <p:spPr>
            <a:xfrm>
              <a:off x="0" y="85725"/>
              <a:ext cx="1258694" cy="1013003"/>
            </a:xfrm>
            <a:prstGeom prst="rect">
              <a:avLst/>
            </a:prstGeom>
          </p:spPr>
          <p:txBody>
            <a:bodyPr lIns="50800" tIns="50800" rIns="50800" bIns="50800" rtlCol="0" anchor="ctr"/>
            <a:lstStyle/>
            <a:p>
              <a:pPr algn="ctr">
                <a:lnSpc>
                  <a:spcPts val="1925"/>
                </a:lnSpc>
              </a:pPr>
              <a:endParaRPr/>
            </a:p>
          </p:txBody>
        </p:sp>
      </p:grpSp>
      <p:grpSp>
        <p:nvGrpSpPr>
          <p:cNvPr id="12" name="Group 12"/>
          <p:cNvGrpSpPr/>
          <p:nvPr/>
        </p:nvGrpSpPr>
        <p:grpSpPr>
          <a:xfrm>
            <a:off x="12761288" y="5239423"/>
            <a:ext cx="4494107" cy="3922955"/>
            <a:chOff x="0" y="0"/>
            <a:chExt cx="1258694" cy="1098728"/>
          </a:xfrm>
        </p:grpSpPr>
        <p:sp>
          <p:nvSpPr>
            <p:cNvPr id="13" name="Freeform 13"/>
            <p:cNvSpPr/>
            <p:nvPr/>
          </p:nvSpPr>
          <p:spPr>
            <a:xfrm>
              <a:off x="0" y="0"/>
              <a:ext cx="1258694" cy="1098728"/>
            </a:xfrm>
            <a:custGeom>
              <a:avLst/>
              <a:gdLst/>
              <a:ahLst/>
              <a:cxnLst/>
              <a:rect l="l" t="t" r="r" b="b"/>
              <a:pathLst>
                <a:path w="1258694" h="1098728">
                  <a:moveTo>
                    <a:pt x="25840" y="0"/>
                  </a:moveTo>
                  <a:lnTo>
                    <a:pt x="1232854" y="0"/>
                  </a:lnTo>
                  <a:cubicBezTo>
                    <a:pt x="1239707" y="0"/>
                    <a:pt x="1246280" y="2722"/>
                    <a:pt x="1251126" y="7568"/>
                  </a:cubicBezTo>
                  <a:cubicBezTo>
                    <a:pt x="1255972" y="12414"/>
                    <a:pt x="1258694" y="18987"/>
                    <a:pt x="1258694" y="25840"/>
                  </a:cubicBezTo>
                  <a:lnTo>
                    <a:pt x="1258694" y="1072888"/>
                  </a:lnTo>
                  <a:cubicBezTo>
                    <a:pt x="1258694" y="1087159"/>
                    <a:pt x="1247125" y="1098728"/>
                    <a:pt x="1232854" y="1098728"/>
                  </a:cubicBezTo>
                  <a:lnTo>
                    <a:pt x="25840" y="1098728"/>
                  </a:lnTo>
                  <a:cubicBezTo>
                    <a:pt x="11569" y="1098728"/>
                    <a:pt x="0" y="1087159"/>
                    <a:pt x="0" y="1072888"/>
                  </a:cubicBezTo>
                  <a:lnTo>
                    <a:pt x="0" y="25840"/>
                  </a:lnTo>
                  <a:cubicBezTo>
                    <a:pt x="0" y="11569"/>
                    <a:pt x="11569" y="0"/>
                    <a:pt x="25840" y="0"/>
                  </a:cubicBezTo>
                  <a:close/>
                </a:path>
              </a:pathLst>
            </a:custGeom>
            <a:solidFill>
              <a:srgbClr val="3A855D"/>
            </a:solidFill>
          </p:spPr>
        </p:sp>
        <p:sp>
          <p:nvSpPr>
            <p:cNvPr id="14" name="TextBox 14"/>
            <p:cNvSpPr txBox="1"/>
            <p:nvPr/>
          </p:nvSpPr>
          <p:spPr>
            <a:xfrm>
              <a:off x="0" y="85725"/>
              <a:ext cx="1258694" cy="1013003"/>
            </a:xfrm>
            <a:prstGeom prst="rect">
              <a:avLst/>
            </a:prstGeom>
          </p:spPr>
          <p:txBody>
            <a:bodyPr lIns="50800" tIns="50800" rIns="50800" bIns="50800" rtlCol="0" anchor="ctr"/>
            <a:lstStyle/>
            <a:p>
              <a:pPr algn="ctr">
                <a:lnSpc>
                  <a:spcPts val="1925"/>
                </a:lnSpc>
              </a:pPr>
              <a:endParaRPr/>
            </a:p>
          </p:txBody>
        </p:sp>
      </p:grpSp>
      <p:sp>
        <p:nvSpPr>
          <p:cNvPr id="15" name="Freeform 15"/>
          <p:cNvSpPr/>
          <p:nvPr/>
        </p:nvSpPr>
        <p:spPr>
          <a:xfrm rot="-7900054">
            <a:off x="6110369" y="2475306"/>
            <a:ext cx="1066177" cy="478811"/>
          </a:xfrm>
          <a:custGeom>
            <a:avLst/>
            <a:gdLst/>
            <a:ahLst/>
            <a:cxnLst/>
            <a:rect l="l" t="t" r="r" b="b"/>
            <a:pathLst>
              <a:path w="1066177" h="478811">
                <a:moveTo>
                  <a:pt x="0" y="0"/>
                </a:moveTo>
                <a:lnTo>
                  <a:pt x="1066177" y="0"/>
                </a:lnTo>
                <a:lnTo>
                  <a:pt x="1066177" y="478810"/>
                </a:lnTo>
                <a:lnTo>
                  <a:pt x="0" y="47881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6" name="Freeform 16"/>
          <p:cNvSpPr/>
          <p:nvPr/>
        </p:nvSpPr>
        <p:spPr>
          <a:xfrm rot="-2700000">
            <a:off x="11206941" y="2487377"/>
            <a:ext cx="1066177" cy="478811"/>
          </a:xfrm>
          <a:custGeom>
            <a:avLst/>
            <a:gdLst/>
            <a:ahLst/>
            <a:cxnLst/>
            <a:rect l="l" t="t" r="r" b="b"/>
            <a:pathLst>
              <a:path w="1066177" h="478811">
                <a:moveTo>
                  <a:pt x="0" y="0"/>
                </a:moveTo>
                <a:lnTo>
                  <a:pt x="1066177" y="0"/>
                </a:lnTo>
                <a:lnTo>
                  <a:pt x="1066177" y="478810"/>
                </a:lnTo>
                <a:lnTo>
                  <a:pt x="0" y="47881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7" name="Freeform 17"/>
          <p:cNvSpPr/>
          <p:nvPr/>
        </p:nvSpPr>
        <p:spPr>
          <a:xfrm rot="3209977">
            <a:off x="11170248" y="7319337"/>
            <a:ext cx="1066177" cy="478811"/>
          </a:xfrm>
          <a:custGeom>
            <a:avLst/>
            <a:gdLst/>
            <a:ahLst/>
            <a:cxnLst/>
            <a:rect l="l" t="t" r="r" b="b"/>
            <a:pathLst>
              <a:path w="1066177" h="478811">
                <a:moveTo>
                  <a:pt x="0" y="0"/>
                </a:moveTo>
                <a:lnTo>
                  <a:pt x="1066177" y="0"/>
                </a:lnTo>
                <a:lnTo>
                  <a:pt x="1066177" y="478811"/>
                </a:lnTo>
                <a:lnTo>
                  <a:pt x="0" y="47881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8" name="Freeform 18"/>
          <p:cNvSpPr/>
          <p:nvPr/>
        </p:nvSpPr>
        <p:spPr>
          <a:xfrm rot="7866361">
            <a:off x="5999518" y="7293938"/>
            <a:ext cx="1066177" cy="478811"/>
          </a:xfrm>
          <a:custGeom>
            <a:avLst/>
            <a:gdLst/>
            <a:ahLst/>
            <a:cxnLst/>
            <a:rect l="l" t="t" r="r" b="b"/>
            <a:pathLst>
              <a:path w="1066177" h="478811">
                <a:moveTo>
                  <a:pt x="0" y="0"/>
                </a:moveTo>
                <a:lnTo>
                  <a:pt x="1066178" y="0"/>
                </a:lnTo>
                <a:lnTo>
                  <a:pt x="1066178" y="478811"/>
                </a:lnTo>
                <a:lnTo>
                  <a:pt x="0" y="47881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9" name="Freeform 19"/>
          <p:cNvSpPr/>
          <p:nvPr/>
        </p:nvSpPr>
        <p:spPr>
          <a:xfrm>
            <a:off x="8467582" y="1363193"/>
            <a:ext cx="1352836" cy="1444777"/>
          </a:xfrm>
          <a:custGeom>
            <a:avLst/>
            <a:gdLst/>
            <a:ahLst/>
            <a:cxnLst/>
            <a:rect l="l" t="t" r="r" b="b"/>
            <a:pathLst>
              <a:path w="1352836" h="1444777">
                <a:moveTo>
                  <a:pt x="0" y="0"/>
                </a:moveTo>
                <a:lnTo>
                  <a:pt x="1352836" y="0"/>
                </a:lnTo>
                <a:lnTo>
                  <a:pt x="1352836" y="1444777"/>
                </a:lnTo>
                <a:lnTo>
                  <a:pt x="0" y="1444777"/>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20" name="TextBox 20"/>
          <p:cNvSpPr txBox="1"/>
          <p:nvPr/>
        </p:nvSpPr>
        <p:spPr>
          <a:xfrm>
            <a:off x="6408832" y="3484245"/>
            <a:ext cx="5470336" cy="2613660"/>
          </a:xfrm>
          <a:prstGeom prst="rect">
            <a:avLst/>
          </a:prstGeom>
        </p:spPr>
        <p:txBody>
          <a:bodyPr lIns="0" tIns="0" rIns="0" bIns="0" rtlCol="0" anchor="t">
            <a:spAutoFit/>
          </a:bodyPr>
          <a:lstStyle/>
          <a:p>
            <a:pPr algn="ctr">
              <a:lnSpc>
                <a:spcPts val="6720"/>
              </a:lnSpc>
            </a:pPr>
            <a:r>
              <a:rPr lang="en-US" sz="7000" spc="-574">
                <a:solidFill>
                  <a:srgbClr val="3A855D"/>
                </a:solidFill>
                <a:latin typeface="Public Sans"/>
              </a:rPr>
              <a:t>Analisis, Prediksi, dan rekomendasi</a:t>
            </a:r>
          </a:p>
        </p:txBody>
      </p:sp>
      <p:sp>
        <p:nvSpPr>
          <p:cNvPr id="21" name="Freeform 21"/>
          <p:cNvSpPr/>
          <p:nvPr/>
        </p:nvSpPr>
        <p:spPr>
          <a:xfrm>
            <a:off x="7924220" y="7438094"/>
            <a:ext cx="2439559" cy="496783"/>
          </a:xfrm>
          <a:custGeom>
            <a:avLst/>
            <a:gdLst/>
            <a:ahLst/>
            <a:cxnLst/>
            <a:rect l="l" t="t" r="r" b="b"/>
            <a:pathLst>
              <a:path w="2439559" h="496783">
                <a:moveTo>
                  <a:pt x="0" y="0"/>
                </a:moveTo>
                <a:lnTo>
                  <a:pt x="2439560" y="0"/>
                </a:lnTo>
                <a:lnTo>
                  <a:pt x="2439560" y="496783"/>
                </a:lnTo>
                <a:lnTo>
                  <a:pt x="0" y="496783"/>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22" name="TextBox 22"/>
          <p:cNvSpPr txBox="1"/>
          <p:nvPr/>
        </p:nvSpPr>
        <p:spPr>
          <a:xfrm>
            <a:off x="1028700" y="2574328"/>
            <a:ext cx="4195692" cy="2131695"/>
          </a:xfrm>
          <a:prstGeom prst="rect">
            <a:avLst/>
          </a:prstGeom>
        </p:spPr>
        <p:txBody>
          <a:bodyPr lIns="0" tIns="0" rIns="0" bIns="0" rtlCol="0" anchor="t">
            <a:spAutoFit/>
          </a:bodyPr>
          <a:lstStyle/>
          <a:p>
            <a:pPr marL="345441" lvl="1" indent="-172721" algn="just">
              <a:lnSpc>
                <a:spcPts val="2160"/>
              </a:lnSpc>
              <a:buFont typeface="Arial"/>
              <a:buChar char="•"/>
            </a:pPr>
            <a:r>
              <a:rPr lang="en-US" sz="1600" spc="96">
                <a:solidFill>
                  <a:srgbClr val="F1F0EC"/>
                </a:solidFill>
                <a:latin typeface="Public Sans Medium"/>
              </a:rPr>
              <a:t>identifikasi kembali tren penjualan masing-masing produk, dengan memahami pola penjualan yang berkaitan dengan  peristiwa atau musim tertentu</a:t>
            </a:r>
          </a:p>
          <a:p>
            <a:pPr marL="345441" lvl="1" indent="-172721" algn="just">
              <a:lnSpc>
                <a:spcPts val="2160"/>
              </a:lnSpc>
              <a:buFont typeface="Arial"/>
              <a:buChar char="•"/>
            </a:pPr>
            <a:r>
              <a:rPr lang="en-US" sz="1600" spc="96">
                <a:solidFill>
                  <a:srgbClr val="F1F0EC"/>
                </a:solidFill>
                <a:latin typeface="Public Sans Medium"/>
              </a:rPr>
              <a:t>Melakukan identifikasi kebutuhan dan preferensi unik dari setiap segmen pelanggan</a:t>
            </a:r>
          </a:p>
        </p:txBody>
      </p:sp>
      <p:sp>
        <p:nvSpPr>
          <p:cNvPr id="23" name="TextBox 23"/>
          <p:cNvSpPr txBox="1"/>
          <p:nvPr/>
        </p:nvSpPr>
        <p:spPr>
          <a:xfrm>
            <a:off x="1977371" y="1796330"/>
            <a:ext cx="2596765" cy="855345"/>
          </a:xfrm>
          <a:prstGeom prst="rect">
            <a:avLst/>
          </a:prstGeom>
        </p:spPr>
        <p:txBody>
          <a:bodyPr lIns="0" tIns="0" rIns="0" bIns="0" rtlCol="0" anchor="t">
            <a:spAutoFit/>
          </a:bodyPr>
          <a:lstStyle/>
          <a:p>
            <a:pPr algn="ctr">
              <a:lnSpc>
                <a:spcPts val="6240"/>
              </a:lnSpc>
            </a:pPr>
            <a:r>
              <a:rPr lang="en-US" sz="6500" spc="-533">
                <a:solidFill>
                  <a:srgbClr val="F1F0EC"/>
                </a:solidFill>
                <a:latin typeface="Public Sans"/>
              </a:rPr>
              <a:t>01.</a:t>
            </a:r>
          </a:p>
        </p:txBody>
      </p:sp>
      <p:sp>
        <p:nvSpPr>
          <p:cNvPr id="24" name="TextBox 24"/>
          <p:cNvSpPr txBox="1"/>
          <p:nvPr/>
        </p:nvSpPr>
        <p:spPr>
          <a:xfrm>
            <a:off x="12880469" y="2323313"/>
            <a:ext cx="4255746" cy="2131695"/>
          </a:xfrm>
          <a:prstGeom prst="rect">
            <a:avLst/>
          </a:prstGeom>
        </p:spPr>
        <p:txBody>
          <a:bodyPr lIns="0" tIns="0" rIns="0" bIns="0" rtlCol="0" anchor="t">
            <a:spAutoFit/>
          </a:bodyPr>
          <a:lstStyle/>
          <a:p>
            <a:pPr marL="345441" lvl="1" indent="-172721" algn="just">
              <a:lnSpc>
                <a:spcPts val="2160"/>
              </a:lnSpc>
              <a:buFont typeface="Arial"/>
              <a:buChar char="•"/>
            </a:pPr>
            <a:r>
              <a:rPr lang="en-US" sz="1600" spc="96">
                <a:solidFill>
                  <a:srgbClr val="F1F0EC"/>
                </a:solidFill>
                <a:latin typeface="Public Sans Medium"/>
              </a:rPr>
              <a:t>Pertimbangkan diskon untuk produk-produk tertentu atau pada periode-periode tertentu berdasarkan pola penjualan dan strategi pemasaran khusus.</a:t>
            </a:r>
          </a:p>
          <a:p>
            <a:pPr marL="345441" lvl="1" indent="-172721" algn="just">
              <a:lnSpc>
                <a:spcPts val="2160"/>
              </a:lnSpc>
              <a:buFont typeface="Arial"/>
              <a:buChar char="•"/>
            </a:pPr>
            <a:r>
              <a:rPr lang="en-US" sz="1600" spc="96">
                <a:solidFill>
                  <a:srgbClr val="F1F0EC"/>
                </a:solidFill>
                <a:latin typeface="Public Sans Medium"/>
              </a:rPr>
              <a:t>identifikasi produk terlaris dan fokus pada pemasaran promosi untuk meningkatkan penjualan</a:t>
            </a:r>
          </a:p>
        </p:txBody>
      </p:sp>
      <p:sp>
        <p:nvSpPr>
          <p:cNvPr id="25" name="TextBox 25"/>
          <p:cNvSpPr txBox="1"/>
          <p:nvPr/>
        </p:nvSpPr>
        <p:spPr>
          <a:xfrm>
            <a:off x="13657865" y="1496543"/>
            <a:ext cx="2596765" cy="855345"/>
          </a:xfrm>
          <a:prstGeom prst="rect">
            <a:avLst/>
          </a:prstGeom>
        </p:spPr>
        <p:txBody>
          <a:bodyPr lIns="0" tIns="0" rIns="0" bIns="0" rtlCol="0" anchor="t">
            <a:spAutoFit/>
          </a:bodyPr>
          <a:lstStyle/>
          <a:p>
            <a:pPr algn="ctr">
              <a:lnSpc>
                <a:spcPts val="6240"/>
              </a:lnSpc>
            </a:pPr>
            <a:r>
              <a:rPr lang="en-US" sz="6500" spc="-533">
                <a:solidFill>
                  <a:srgbClr val="F1F0EC"/>
                </a:solidFill>
                <a:latin typeface="Public Sans"/>
              </a:rPr>
              <a:t>02.</a:t>
            </a:r>
          </a:p>
        </p:txBody>
      </p:sp>
      <p:sp>
        <p:nvSpPr>
          <p:cNvPr id="26" name="TextBox 26"/>
          <p:cNvSpPr txBox="1"/>
          <p:nvPr/>
        </p:nvSpPr>
        <p:spPr>
          <a:xfrm>
            <a:off x="1501019" y="6894195"/>
            <a:ext cx="3549470" cy="1139190"/>
          </a:xfrm>
          <a:prstGeom prst="rect">
            <a:avLst/>
          </a:prstGeom>
        </p:spPr>
        <p:txBody>
          <a:bodyPr lIns="0" tIns="0" rIns="0" bIns="0" rtlCol="0" anchor="t">
            <a:spAutoFit/>
          </a:bodyPr>
          <a:lstStyle/>
          <a:p>
            <a:pPr algn="just">
              <a:lnSpc>
                <a:spcPts val="2295"/>
              </a:lnSpc>
            </a:pPr>
            <a:r>
              <a:rPr lang="en-US" sz="1700" spc="102">
                <a:solidFill>
                  <a:srgbClr val="F1F0EC"/>
                </a:solidFill>
                <a:latin typeface="Public Sans Medium"/>
              </a:rPr>
              <a:t>Menerapkan model prediktif untuk meramalkan pendapatan masa depan berdasarkan tren historis</a:t>
            </a:r>
          </a:p>
        </p:txBody>
      </p:sp>
      <p:sp>
        <p:nvSpPr>
          <p:cNvPr id="27" name="TextBox 27"/>
          <p:cNvSpPr txBox="1"/>
          <p:nvPr/>
        </p:nvSpPr>
        <p:spPr>
          <a:xfrm>
            <a:off x="1977371" y="5972175"/>
            <a:ext cx="2596765" cy="855345"/>
          </a:xfrm>
          <a:prstGeom prst="rect">
            <a:avLst/>
          </a:prstGeom>
        </p:spPr>
        <p:txBody>
          <a:bodyPr lIns="0" tIns="0" rIns="0" bIns="0" rtlCol="0" anchor="t">
            <a:spAutoFit/>
          </a:bodyPr>
          <a:lstStyle/>
          <a:p>
            <a:pPr algn="ctr">
              <a:lnSpc>
                <a:spcPts val="6240"/>
              </a:lnSpc>
            </a:pPr>
            <a:r>
              <a:rPr lang="en-US" sz="6500" spc="-533">
                <a:solidFill>
                  <a:srgbClr val="F1F0EC"/>
                </a:solidFill>
                <a:latin typeface="Public Sans"/>
              </a:rPr>
              <a:t>03.</a:t>
            </a:r>
          </a:p>
        </p:txBody>
      </p:sp>
      <p:sp>
        <p:nvSpPr>
          <p:cNvPr id="28" name="TextBox 28"/>
          <p:cNvSpPr txBox="1"/>
          <p:nvPr/>
        </p:nvSpPr>
        <p:spPr>
          <a:xfrm>
            <a:off x="13233606" y="6894195"/>
            <a:ext cx="3549470" cy="1139190"/>
          </a:xfrm>
          <a:prstGeom prst="rect">
            <a:avLst/>
          </a:prstGeom>
        </p:spPr>
        <p:txBody>
          <a:bodyPr lIns="0" tIns="0" rIns="0" bIns="0" rtlCol="0" anchor="t">
            <a:spAutoFit/>
          </a:bodyPr>
          <a:lstStyle/>
          <a:p>
            <a:pPr marL="0" lvl="0" indent="0" algn="just">
              <a:lnSpc>
                <a:spcPts val="2295"/>
              </a:lnSpc>
              <a:spcBef>
                <a:spcPct val="0"/>
              </a:spcBef>
            </a:pPr>
            <a:r>
              <a:rPr lang="en-US" sz="1700" spc="102">
                <a:solidFill>
                  <a:srgbClr val="F1F0EC"/>
                </a:solidFill>
                <a:latin typeface="Public Sans Medium"/>
              </a:rPr>
              <a:t>Analisis kebijakan ketersediaan produk gudang dan harus restok bila jumlah gudang tersisa. </a:t>
            </a:r>
          </a:p>
        </p:txBody>
      </p:sp>
      <p:sp>
        <p:nvSpPr>
          <p:cNvPr id="29" name="TextBox 29"/>
          <p:cNvSpPr txBox="1"/>
          <p:nvPr/>
        </p:nvSpPr>
        <p:spPr>
          <a:xfrm>
            <a:off x="13709959" y="5972175"/>
            <a:ext cx="2596765" cy="855345"/>
          </a:xfrm>
          <a:prstGeom prst="rect">
            <a:avLst/>
          </a:prstGeom>
        </p:spPr>
        <p:txBody>
          <a:bodyPr lIns="0" tIns="0" rIns="0" bIns="0" rtlCol="0" anchor="t">
            <a:spAutoFit/>
          </a:bodyPr>
          <a:lstStyle/>
          <a:p>
            <a:pPr algn="ctr">
              <a:lnSpc>
                <a:spcPts val="6240"/>
              </a:lnSpc>
            </a:pPr>
            <a:r>
              <a:rPr lang="en-US" sz="6500" spc="-533">
                <a:solidFill>
                  <a:srgbClr val="F1F0EC"/>
                </a:solidFill>
                <a:latin typeface="Public Sans"/>
              </a:rPr>
              <a:t>04.</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301" r="-1828" b="-16301"/>
            </a:stretch>
          </a:blipFill>
        </p:spPr>
      </p:sp>
      <p:grpSp>
        <p:nvGrpSpPr>
          <p:cNvPr id="3" name="Group 3"/>
          <p:cNvGrpSpPr/>
          <p:nvPr/>
        </p:nvGrpSpPr>
        <p:grpSpPr>
          <a:xfrm>
            <a:off x="-1733924" y="6971250"/>
            <a:ext cx="21755848" cy="4174349"/>
            <a:chOff x="0" y="0"/>
            <a:chExt cx="7796805" cy="1495993"/>
          </a:xfrm>
        </p:grpSpPr>
        <p:sp>
          <p:nvSpPr>
            <p:cNvPr id="4" name="Freeform 4"/>
            <p:cNvSpPr/>
            <p:nvPr/>
          </p:nvSpPr>
          <p:spPr>
            <a:xfrm>
              <a:off x="0" y="0"/>
              <a:ext cx="7796805" cy="1495993"/>
            </a:xfrm>
            <a:custGeom>
              <a:avLst/>
              <a:gdLst/>
              <a:ahLst/>
              <a:cxnLst/>
              <a:rect l="l" t="t" r="r" b="b"/>
              <a:pathLst>
                <a:path w="7796805" h="1495993">
                  <a:moveTo>
                    <a:pt x="0" y="0"/>
                  </a:moveTo>
                  <a:lnTo>
                    <a:pt x="7796805" y="0"/>
                  </a:lnTo>
                  <a:lnTo>
                    <a:pt x="7796805" y="1495993"/>
                  </a:lnTo>
                  <a:lnTo>
                    <a:pt x="0" y="1495993"/>
                  </a:lnTo>
                  <a:close/>
                </a:path>
              </a:pathLst>
            </a:custGeom>
            <a:solidFill>
              <a:srgbClr val="3A855D"/>
            </a:solidFill>
          </p:spPr>
        </p:sp>
        <p:sp>
          <p:nvSpPr>
            <p:cNvPr id="5" name="TextBox 5"/>
            <p:cNvSpPr txBox="1"/>
            <p:nvPr/>
          </p:nvSpPr>
          <p:spPr>
            <a:xfrm>
              <a:off x="0" y="-28575"/>
              <a:ext cx="7796805" cy="1524568"/>
            </a:xfrm>
            <a:prstGeom prst="rect">
              <a:avLst/>
            </a:prstGeom>
          </p:spPr>
          <p:txBody>
            <a:bodyPr lIns="50800" tIns="50800" rIns="50800" bIns="50800" rtlCol="0" anchor="ctr"/>
            <a:lstStyle/>
            <a:p>
              <a:pPr algn="ctr">
                <a:lnSpc>
                  <a:spcPts val="1960"/>
                </a:lnSpc>
                <a:spcBef>
                  <a:spcPct val="0"/>
                </a:spcBef>
              </a:pPr>
              <a:endParaRPr/>
            </a:p>
          </p:txBody>
        </p:sp>
      </p:grpSp>
      <p:sp>
        <p:nvSpPr>
          <p:cNvPr id="6" name="Freeform 6"/>
          <p:cNvSpPr/>
          <p:nvPr/>
        </p:nvSpPr>
        <p:spPr>
          <a:xfrm>
            <a:off x="-908245" y="5376693"/>
            <a:ext cx="20104489" cy="5523017"/>
          </a:xfrm>
          <a:custGeom>
            <a:avLst/>
            <a:gdLst/>
            <a:ahLst/>
            <a:cxnLst/>
            <a:rect l="l" t="t" r="r" b="b"/>
            <a:pathLst>
              <a:path w="20104489" h="5523017">
                <a:moveTo>
                  <a:pt x="0" y="0"/>
                </a:moveTo>
                <a:lnTo>
                  <a:pt x="20104490" y="0"/>
                </a:lnTo>
                <a:lnTo>
                  <a:pt x="20104490" y="5523017"/>
                </a:lnTo>
                <a:lnTo>
                  <a:pt x="0" y="5523017"/>
                </a:lnTo>
                <a:lnTo>
                  <a:pt x="0" y="0"/>
                </a:lnTo>
                <a:close/>
              </a:path>
            </a:pathLst>
          </a:custGeom>
          <a:blipFill>
            <a:blip r:embed="rId3"/>
            <a:stretch>
              <a:fillRect t="-144363" r="-9035" b="-20568"/>
            </a:stretch>
          </a:blipFill>
        </p:spPr>
      </p:sp>
      <p:sp>
        <p:nvSpPr>
          <p:cNvPr id="7" name="TextBox 7"/>
          <p:cNvSpPr txBox="1"/>
          <p:nvPr/>
        </p:nvSpPr>
        <p:spPr>
          <a:xfrm>
            <a:off x="3597139" y="2123009"/>
            <a:ext cx="11093721" cy="3707267"/>
          </a:xfrm>
          <a:prstGeom prst="rect">
            <a:avLst/>
          </a:prstGeom>
        </p:spPr>
        <p:txBody>
          <a:bodyPr lIns="0" tIns="0" rIns="0" bIns="0" rtlCol="0" anchor="t">
            <a:spAutoFit/>
          </a:bodyPr>
          <a:lstStyle/>
          <a:p>
            <a:pPr algn="ctr">
              <a:lnSpc>
                <a:spcPts val="13883"/>
              </a:lnSpc>
            </a:pPr>
            <a:r>
              <a:rPr lang="en-US" sz="15957" spc="-1308">
                <a:solidFill>
                  <a:srgbClr val="3A855D"/>
                </a:solidFill>
                <a:latin typeface="Public Sans"/>
              </a:rPr>
              <a:t>Sekian dan Terima Kasih</a:t>
            </a:r>
          </a:p>
        </p:txBody>
      </p:sp>
      <p:sp>
        <p:nvSpPr>
          <p:cNvPr id="8" name="Freeform 8"/>
          <p:cNvSpPr/>
          <p:nvPr/>
        </p:nvSpPr>
        <p:spPr>
          <a:xfrm>
            <a:off x="16914402" y="3224371"/>
            <a:ext cx="1703043" cy="2771224"/>
          </a:xfrm>
          <a:custGeom>
            <a:avLst/>
            <a:gdLst/>
            <a:ahLst/>
            <a:cxnLst/>
            <a:rect l="l" t="t" r="r" b="b"/>
            <a:pathLst>
              <a:path w="1703043" h="2771224">
                <a:moveTo>
                  <a:pt x="0" y="0"/>
                </a:moveTo>
                <a:lnTo>
                  <a:pt x="1703043" y="0"/>
                </a:lnTo>
                <a:lnTo>
                  <a:pt x="1703043" y="2771224"/>
                </a:lnTo>
                <a:lnTo>
                  <a:pt x="0" y="277122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9" name="Freeform 9"/>
          <p:cNvSpPr/>
          <p:nvPr/>
        </p:nvSpPr>
        <p:spPr>
          <a:xfrm rot="7392287">
            <a:off x="-1104276" y="-395603"/>
            <a:ext cx="3383874" cy="2848607"/>
          </a:xfrm>
          <a:custGeom>
            <a:avLst/>
            <a:gdLst/>
            <a:ahLst/>
            <a:cxnLst/>
            <a:rect l="l" t="t" r="r" b="b"/>
            <a:pathLst>
              <a:path w="3383874" h="2848607">
                <a:moveTo>
                  <a:pt x="0" y="0"/>
                </a:moveTo>
                <a:lnTo>
                  <a:pt x="3383875" y="0"/>
                </a:lnTo>
                <a:lnTo>
                  <a:pt x="3383875" y="2848606"/>
                </a:lnTo>
                <a:lnTo>
                  <a:pt x="0" y="2848606"/>
                </a:lnTo>
                <a:lnTo>
                  <a:pt x="0" y="0"/>
                </a:lnTo>
                <a:close/>
              </a:path>
            </a:pathLst>
          </a:custGeom>
          <a:blipFill>
            <a:blip r:embed="rId6">
              <a:extLst>
                <a:ext uri="{96DAC541-7B7A-43D3-8B79-37D633B846F1}">
                  <asvg:svgBlip xmlns:asvg="http://schemas.microsoft.com/office/drawing/2016/SVG/main" r:embed="rId7"/>
                </a:ext>
              </a:extLst>
            </a:blip>
            <a:stretch>
              <a:fillRect/>
            </a:stretch>
          </a:blipFill>
          <a:ln cap="sq">
            <a:noFill/>
            <a:prstDash val="solid"/>
            <a:miter/>
          </a:ln>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301" r="-1828" b="-16301"/>
            </a:stretch>
          </a:blipFill>
        </p:spPr>
      </p:sp>
      <p:grpSp>
        <p:nvGrpSpPr>
          <p:cNvPr id="3" name="Group 3"/>
          <p:cNvGrpSpPr/>
          <p:nvPr/>
        </p:nvGrpSpPr>
        <p:grpSpPr>
          <a:xfrm>
            <a:off x="1946196" y="1351924"/>
            <a:ext cx="14395608" cy="7583153"/>
            <a:chOff x="0" y="0"/>
            <a:chExt cx="3791436" cy="1997209"/>
          </a:xfrm>
        </p:grpSpPr>
        <p:sp>
          <p:nvSpPr>
            <p:cNvPr id="4" name="Freeform 4"/>
            <p:cNvSpPr/>
            <p:nvPr/>
          </p:nvSpPr>
          <p:spPr>
            <a:xfrm>
              <a:off x="0" y="0"/>
              <a:ext cx="3791436" cy="1997209"/>
            </a:xfrm>
            <a:custGeom>
              <a:avLst/>
              <a:gdLst/>
              <a:ahLst/>
              <a:cxnLst/>
              <a:rect l="l" t="t" r="r" b="b"/>
              <a:pathLst>
                <a:path w="3791436" h="1997209">
                  <a:moveTo>
                    <a:pt x="8067" y="0"/>
                  </a:moveTo>
                  <a:lnTo>
                    <a:pt x="3783369" y="0"/>
                  </a:lnTo>
                  <a:cubicBezTo>
                    <a:pt x="3785508" y="0"/>
                    <a:pt x="3787560" y="850"/>
                    <a:pt x="3789073" y="2363"/>
                  </a:cubicBezTo>
                  <a:cubicBezTo>
                    <a:pt x="3790586" y="3876"/>
                    <a:pt x="3791436" y="5927"/>
                    <a:pt x="3791436" y="8067"/>
                  </a:cubicBezTo>
                  <a:lnTo>
                    <a:pt x="3791436" y="1989142"/>
                  </a:lnTo>
                  <a:cubicBezTo>
                    <a:pt x="3791436" y="1991281"/>
                    <a:pt x="3790586" y="1993333"/>
                    <a:pt x="3789073" y="1994846"/>
                  </a:cubicBezTo>
                  <a:cubicBezTo>
                    <a:pt x="3787560" y="1996359"/>
                    <a:pt x="3785508" y="1997209"/>
                    <a:pt x="3783369" y="1997209"/>
                  </a:cubicBezTo>
                  <a:lnTo>
                    <a:pt x="8067" y="1997209"/>
                  </a:lnTo>
                  <a:cubicBezTo>
                    <a:pt x="5927" y="1997209"/>
                    <a:pt x="3876" y="1996359"/>
                    <a:pt x="2363" y="1994846"/>
                  </a:cubicBezTo>
                  <a:cubicBezTo>
                    <a:pt x="850" y="1993333"/>
                    <a:pt x="0" y="1991281"/>
                    <a:pt x="0" y="1989142"/>
                  </a:cubicBezTo>
                  <a:lnTo>
                    <a:pt x="0" y="8067"/>
                  </a:lnTo>
                  <a:cubicBezTo>
                    <a:pt x="0" y="5927"/>
                    <a:pt x="850" y="3876"/>
                    <a:pt x="2363" y="2363"/>
                  </a:cubicBezTo>
                  <a:cubicBezTo>
                    <a:pt x="3876" y="850"/>
                    <a:pt x="5927" y="0"/>
                    <a:pt x="8067" y="0"/>
                  </a:cubicBezTo>
                  <a:close/>
                </a:path>
              </a:pathLst>
            </a:custGeom>
            <a:solidFill>
              <a:srgbClr val="3A855D"/>
            </a:solidFill>
          </p:spPr>
        </p:sp>
        <p:sp>
          <p:nvSpPr>
            <p:cNvPr id="5" name="TextBox 5"/>
            <p:cNvSpPr txBox="1"/>
            <p:nvPr/>
          </p:nvSpPr>
          <p:spPr>
            <a:xfrm>
              <a:off x="0" y="85725"/>
              <a:ext cx="3791436" cy="1911484"/>
            </a:xfrm>
            <a:prstGeom prst="rect">
              <a:avLst/>
            </a:prstGeom>
          </p:spPr>
          <p:txBody>
            <a:bodyPr lIns="50800" tIns="50800" rIns="50800" bIns="50800" rtlCol="0" anchor="ctr"/>
            <a:lstStyle/>
            <a:p>
              <a:pPr algn="ctr">
                <a:lnSpc>
                  <a:spcPts val="1925"/>
                </a:lnSpc>
              </a:pPr>
              <a:endParaRPr/>
            </a:p>
          </p:txBody>
        </p:sp>
      </p:grpSp>
      <p:sp>
        <p:nvSpPr>
          <p:cNvPr id="6" name="TextBox 6"/>
          <p:cNvSpPr txBox="1"/>
          <p:nvPr/>
        </p:nvSpPr>
        <p:spPr>
          <a:xfrm>
            <a:off x="3830412" y="3831702"/>
            <a:ext cx="10627176" cy="2125979"/>
          </a:xfrm>
          <a:prstGeom prst="rect">
            <a:avLst/>
          </a:prstGeom>
        </p:spPr>
        <p:txBody>
          <a:bodyPr lIns="0" tIns="0" rIns="0" bIns="0" rtlCol="0" anchor="t">
            <a:spAutoFit/>
          </a:bodyPr>
          <a:lstStyle/>
          <a:p>
            <a:pPr algn="ctr">
              <a:lnSpc>
                <a:spcPts val="8159"/>
              </a:lnSpc>
            </a:pPr>
            <a:r>
              <a:rPr lang="en-US" sz="8499" spc="-696">
                <a:solidFill>
                  <a:srgbClr val="F1F0EC"/>
                </a:solidFill>
                <a:latin typeface="Public Sans"/>
              </a:rPr>
              <a:t>Analisis  Manajemen Perusahaan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301" r="-1828" b="-16301"/>
            </a:stretch>
          </a:blipFill>
        </p:spPr>
      </p:sp>
      <p:grpSp>
        <p:nvGrpSpPr>
          <p:cNvPr id="3" name="Group 3"/>
          <p:cNvGrpSpPr/>
          <p:nvPr/>
        </p:nvGrpSpPr>
        <p:grpSpPr>
          <a:xfrm>
            <a:off x="13322517" y="4090872"/>
            <a:ext cx="4965483" cy="6005627"/>
            <a:chOff x="0" y="0"/>
            <a:chExt cx="1390716" cy="1396725"/>
          </a:xfrm>
        </p:grpSpPr>
        <p:sp>
          <p:nvSpPr>
            <p:cNvPr id="4" name="Freeform 4"/>
            <p:cNvSpPr/>
            <p:nvPr/>
          </p:nvSpPr>
          <p:spPr>
            <a:xfrm>
              <a:off x="0" y="0"/>
              <a:ext cx="1390716" cy="1396725"/>
            </a:xfrm>
            <a:custGeom>
              <a:avLst/>
              <a:gdLst/>
              <a:ahLst/>
              <a:cxnLst/>
              <a:rect l="l" t="t" r="r" b="b"/>
              <a:pathLst>
                <a:path w="1390716" h="1396725">
                  <a:moveTo>
                    <a:pt x="23387" y="0"/>
                  </a:moveTo>
                  <a:lnTo>
                    <a:pt x="1367328" y="0"/>
                  </a:lnTo>
                  <a:cubicBezTo>
                    <a:pt x="1373531" y="0"/>
                    <a:pt x="1379480" y="2464"/>
                    <a:pt x="1383866" y="6850"/>
                  </a:cubicBezTo>
                  <a:cubicBezTo>
                    <a:pt x="1388252" y="11236"/>
                    <a:pt x="1390716" y="17185"/>
                    <a:pt x="1390716" y="23387"/>
                  </a:cubicBezTo>
                  <a:lnTo>
                    <a:pt x="1390716" y="1373337"/>
                  </a:lnTo>
                  <a:cubicBezTo>
                    <a:pt x="1390716" y="1379540"/>
                    <a:pt x="1388252" y="1385489"/>
                    <a:pt x="1383866" y="1389875"/>
                  </a:cubicBezTo>
                  <a:cubicBezTo>
                    <a:pt x="1379480" y="1394261"/>
                    <a:pt x="1373531" y="1396725"/>
                    <a:pt x="1367328" y="1396725"/>
                  </a:cubicBezTo>
                  <a:lnTo>
                    <a:pt x="23387" y="1396725"/>
                  </a:lnTo>
                  <a:cubicBezTo>
                    <a:pt x="17185" y="1396725"/>
                    <a:pt x="11236" y="1394261"/>
                    <a:pt x="6850" y="1389875"/>
                  </a:cubicBezTo>
                  <a:cubicBezTo>
                    <a:pt x="2464" y="1385489"/>
                    <a:pt x="0" y="1379540"/>
                    <a:pt x="0" y="1373337"/>
                  </a:cubicBezTo>
                  <a:lnTo>
                    <a:pt x="0" y="23387"/>
                  </a:lnTo>
                  <a:cubicBezTo>
                    <a:pt x="0" y="17185"/>
                    <a:pt x="2464" y="11236"/>
                    <a:pt x="6850" y="6850"/>
                  </a:cubicBezTo>
                  <a:cubicBezTo>
                    <a:pt x="11236" y="2464"/>
                    <a:pt x="17185" y="0"/>
                    <a:pt x="23387" y="0"/>
                  </a:cubicBezTo>
                  <a:close/>
                </a:path>
              </a:pathLst>
            </a:custGeom>
            <a:solidFill>
              <a:srgbClr val="3A855D"/>
            </a:solidFill>
          </p:spPr>
        </p:sp>
        <p:sp>
          <p:nvSpPr>
            <p:cNvPr id="5" name="TextBox 5"/>
            <p:cNvSpPr txBox="1"/>
            <p:nvPr/>
          </p:nvSpPr>
          <p:spPr>
            <a:xfrm>
              <a:off x="0" y="85725"/>
              <a:ext cx="1390716" cy="1311000"/>
            </a:xfrm>
            <a:prstGeom prst="rect">
              <a:avLst/>
            </a:prstGeom>
          </p:spPr>
          <p:txBody>
            <a:bodyPr lIns="50800" tIns="50800" rIns="50800" bIns="50800" rtlCol="0" anchor="ctr"/>
            <a:lstStyle/>
            <a:p>
              <a:pPr algn="ctr">
                <a:lnSpc>
                  <a:spcPts val="1925"/>
                </a:lnSpc>
              </a:pPr>
              <a:endParaRPr/>
            </a:p>
          </p:txBody>
        </p:sp>
      </p:grpSp>
      <p:sp>
        <p:nvSpPr>
          <p:cNvPr id="7" name="TextBox 7"/>
          <p:cNvSpPr txBox="1"/>
          <p:nvPr/>
        </p:nvSpPr>
        <p:spPr>
          <a:xfrm>
            <a:off x="3607360" y="689476"/>
            <a:ext cx="12576891" cy="2125979"/>
          </a:xfrm>
          <a:prstGeom prst="rect">
            <a:avLst/>
          </a:prstGeom>
        </p:spPr>
        <p:txBody>
          <a:bodyPr lIns="0" tIns="0" rIns="0" bIns="0" rtlCol="0" anchor="t">
            <a:spAutoFit/>
          </a:bodyPr>
          <a:lstStyle/>
          <a:p>
            <a:pPr algn="ctr">
              <a:lnSpc>
                <a:spcPts val="8159"/>
              </a:lnSpc>
            </a:pPr>
            <a:r>
              <a:rPr lang="en-US" sz="8499" spc="-696">
                <a:solidFill>
                  <a:srgbClr val="3A855D"/>
                </a:solidFill>
                <a:latin typeface="Public Sans"/>
              </a:rPr>
              <a:t>Keyword Product Menggunakan WordCloud</a:t>
            </a:r>
          </a:p>
        </p:txBody>
      </p:sp>
      <p:sp>
        <p:nvSpPr>
          <p:cNvPr id="8" name="TextBox 8"/>
          <p:cNvSpPr txBox="1"/>
          <p:nvPr/>
        </p:nvSpPr>
        <p:spPr>
          <a:xfrm>
            <a:off x="13644143" y="4647502"/>
            <a:ext cx="4322230" cy="4892365"/>
          </a:xfrm>
          <a:prstGeom prst="rect">
            <a:avLst/>
          </a:prstGeom>
        </p:spPr>
        <p:txBody>
          <a:bodyPr lIns="0" tIns="0" rIns="0" bIns="0" rtlCol="0" anchor="t">
            <a:spAutoFit/>
          </a:bodyPr>
          <a:lstStyle/>
          <a:p>
            <a:pPr marL="0" lvl="0" indent="0" algn="just">
              <a:lnSpc>
                <a:spcPts val="3232"/>
              </a:lnSpc>
              <a:spcBef>
                <a:spcPct val="0"/>
              </a:spcBef>
            </a:pPr>
            <a:r>
              <a:rPr lang="en-US" sz="2394" spc="143" dirty="0" err="1">
                <a:solidFill>
                  <a:srgbClr val="F1F0EC"/>
                </a:solidFill>
                <a:latin typeface="Public Sans Medium"/>
              </a:rPr>
              <a:t>Ukuran</a:t>
            </a:r>
            <a:r>
              <a:rPr lang="en-US" sz="2394" spc="143" dirty="0">
                <a:solidFill>
                  <a:srgbClr val="F1F0EC"/>
                </a:solidFill>
                <a:latin typeface="Public Sans Medium"/>
              </a:rPr>
              <a:t> kata </a:t>
            </a:r>
            <a:r>
              <a:rPr lang="en-US" sz="2394" spc="143" dirty="0" err="1">
                <a:solidFill>
                  <a:srgbClr val="F1F0EC"/>
                </a:solidFill>
                <a:latin typeface="Public Sans Medium"/>
              </a:rPr>
              <a:t>dalam</a:t>
            </a:r>
            <a:r>
              <a:rPr lang="en-US" sz="2394" spc="143" dirty="0">
                <a:solidFill>
                  <a:srgbClr val="F1F0EC"/>
                </a:solidFill>
                <a:latin typeface="Public Sans Medium"/>
              </a:rPr>
              <a:t> </a:t>
            </a:r>
            <a:r>
              <a:rPr lang="en-US" sz="2394" spc="143" dirty="0" err="1">
                <a:solidFill>
                  <a:srgbClr val="F1F0EC"/>
                </a:solidFill>
                <a:latin typeface="Public Sans Medium"/>
              </a:rPr>
              <a:t>wordcloud</a:t>
            </a:r>
            <a:r>
              <a:rPr lang="en-US" sz="2394" spc="143" dirty="0">
                <a:solidFill>
                  <a:srgbClr val="F1F0EC"/>
                </a:solidFill>
                <a:latin typeface="Public Sans Medium"/>
              </a:rPr>
              <a:t> </a:t>
            </a:r>
            <a:r>
              <a:rPr lang="en-US" sz="2394" spc="143" dirty="0" err="1">
                <a:solidFill>
                  <a:srgbClr val="F1F0EC"/>
                </a:solidFill>
                <a:latin typeface="Public Sans Medium"/>
              </a:rPr>
              <a:t>menunjukkan</a:t>
            </a:r>
            <a:r>
              <a:rPr lang="en-US" sz="2394" spc="143" dirty="0">
                <a:solidFill>
                  <a:srgbClr val="F1F0EC"/>
                </a:solidFill>
                <a:latin typeface="Public Sans Medium"/>
              </a:rPr>
              <a:t> </a:t>
            </a:r>
            <a:r>
              <a:rPr lang="en-US" sz="2394" spc="143" dirty="0" err="1">
                <a:solidFill>
                  <a:srgbClr val="F1F0EC"/>
                </a:solidFill>
                <a:latin typeface="Public Sans Medium"/>
              </a:rPr>
              <a:t>frekuensi</a:t>
            </a:r>
            <a:r>
              <a:rPr lang="en-US" sz="2394" spc="143" dirty="0">
                <a:solidFill>
                  <a:srgbClr val="F1F0EC"/>
                </a:solidFill>
                <a:latin typeface="Public Sans Medium"/>
              </a:rPr>
              <a:t> </a:t>
            </a:r>
            <a:r>
              <a:rPr lang="en-US" sz="2394" spc="143" dirty="0" err="1">
                <a:solidFill>
                  <a:srgbClr val="F1F0EC"/>
                </a:solidFill>
                <a:latin typeface="Public Sans Medium"/>
              </a:rPr>
              <a:t>kemuculan</a:t>
            </a:r>
            <a:r>
              <a:rPr lang="en-US" sz="2394" spc="143" dirty="0">
                <a:solidFill>
                  <a:srgbClr val="F1F0EC"/>
                </a:solidFill>
                <a:latin typeface="Public Sans Medium"/>
              </a:rPr>
              <a:t> kata </a:t>
            </a:r>
            <a:r>
              <a:rPr lang="en-US" sz="2394" spc="143" dirty="0" err="1">
                <a:solidFill>
                  <a:srgbClr val="F1F0EC"/>
                </a:solidFill>
                <a:latin typeface="Public Sans Medium"/>
              </a:rPr>
              <a:t>tersebut</a:t>
            </a:r>
            <a:r>
              <a:rPr lang="en-US" sz="2394" spc="143" dirty="0">
                <a:solidFill>
                  <a:srgbClr val="F1F0EC"/>
                </a:solidFill>
                <a:latin typeface="Public Sans Medium"/>
              </a:rPr>
              <a:t>. </a:t>
            </a:r>
            <a:r>
              <a:rPr lang="en-US" sz="2394" spc="143" dirty="0" err="1">
                <a:solidFill>
                  <a:srgbClr val="F1F0EC"/>
                </a:solidFill>
                <a:latin typeface="Public Sans Medium"/>
              </a:rPr>
              <a:t>Kasus</a:t>
            </a:r>
            <a:r>
              <a:rPr lang="en-US" sz="2394" spc="143" dirty="0">
                <a:solidFill>
                  <a:srgbClr val="F1F0EC"/>
                </a:solidFill>
                <a:latin typeface="Public Sans Medium"/>
              </a:rPr>
              <a:t> yang </a:t>
            </a:r>
            <a:r>
              <a:rPr lang="en-US" sz="2394" spc="143" dirty="0" err="1">
                <a:solidFill>
                  <a:srgbClr val="F1F0EC"/>
                </a:solidFill>
                <a:latin typeface="Public Sans Medium"/>
              </a:rPr>
              <a:t>diambil</a:t>
            </a:r>
            <a:r>
              <a:rPr lang="en-US" sz="2394" spc="143" dirty="0">
                <a:solidFill>
                  <a:srgbClr val="F1F0EC"/>
                </a:solidFill>
                <a:latin typeface="Public Sans Medium"/>
              </a:rPr>
              <a:t> </a:t>
            </a:r>
            <a:r>
              <a:rPr lang="en-US" sz="2394" spc="143" dirty="0" err="1">
                <a:solidFill>
                  <a:srgbClr val="F1F0EC"/>
                </a:solidFill>
                <a:latin typeface="Public Sans Medium"/>
              </a:rPr>
              <a:t>menggunakan</a:t>
            </a:r>
            <a:r>
              <a:rPr lang="en-US" sz="2394" spc="143" dirty="0">
                <a:solidFill>
                  <a:srgbClr val="F1F0EC"/>
                </a:solidFill>
                <a:latin typeface="Public Sans Medium"/>
              </a:rPr>
              <a:t> keyword </a:t>
            </a:r>
            <a:r>
              <a:rPr lang="en-US" sz="2394" spc="143" dirty="0" err="1">
                <a:solidFill>
                  <a:srgbClr val="F1F0EC"/>
                </a:solidFill>
                <a:latin typeface="Public Sans Medium"/>
              </a:rPr>
              <a:t>Transaction_ID</a:t>
            </a:r>
            <a:r>
              <a:rPr lang="en-US" sz="2394" spc="143" dirty="0">
                <a:solidFill>
                  <a:srgbClr val="F1F0EC"/>
                </a:solidFill>
                <a:latin typeface="Public Sans Medium"/>
              </a:rPr>
              <a:t>,  </a:t>
            </a:r>
            <a:r>
              <a:rPr lang="en-US" sz="2394" spc="143" dirty="0" err="1">
                <a:solidFill>
                  <a:srgbClr val="F1F0EC"/>
                </a:solidFill>
                <a:latin typeface="Public Sans Medium"/>
              </a:rPr>
              <a:t>Transaction_ID</a:t>
            </a:r>
            <a:r>
              <a:rPr lang="en-US" sz="2394" spc="143" dirty="0">
                <a:solidFill>
                  <a:srgbClr val="F1F0EC"/>
                </a:solidFill>
                <a:latin typeface="Public Sans Medium"/>
              </a:rPr>
              <a:t> dengan </a:t>
            </a:r>
            <a:r>
              <a:rPr lang="en-US" sz="2394" spc="143" dirty="0" err="1">
                <a:solidFill>
                  <a:srgbClr val="F1F0EC"/>
                </a:solidFill>
                <a:latin typeface="Public Sans Medium"/>
              </a:rPr>
              <a:t>ukuran</a:t>
            </a:r>
            <a:r>
              <a:rPr lang="en-US" sz="2394" spc="143" dirty="0">
                <a:solidFill>
                  <a:srgbClr val="F1F0EC"/>
                </a:solidFill>
                <a:latin typeface="Public Sans Medium"/>
              </a:rPr>
              <a:t> lebih </a:t>
            </a:r>
            <a:r>
              <a:rPr lang="en-US" sz="2394" spc="143" dirty="0" err="1">
                <a:solidFill>
                  <a:srgbClr val="F1F0EC"/>
                </a:solidFill>
                <a:latin typeface="Public Sans Medium"/>
              </a:rPr>
              <a:t>besar</a:t>
            </a:r>
            <a:r>
              <a:rPr lang="en-US" sz="2394" spc="143" dirty="0">
                <a:solidFill>
                  <a:srgbClr val="F1F0EC"/>
                </a:solidFill>
                <a:latin typeface="Public Sans Medium"/>
              </a:rPr>
              <a:t> </a:t>
            </a:r>
            <a:r>
              <a:rPr lang="en-US" sz="2394" spc="143" dirty="0" err="1">
                <a:solidFill>
                  <a:srgbClr val="F1F0EC"/>
                </a:solidFill>
                <a:latin typeface="Public Sans Medium"/>
              </a:rPr>
              <a:t>menunjukkan</a:t>
            </a:r>
            <a:r>
              <a:rPr lang="en-US" sz="2394" spc="143" dirty="0">
                <a:solidFill>
                  <a:srgbClr val="F1F0EC"/>
                </a:solidFill>
                <a:latin typeface="Public Sans Medium"/>
              </a:rPr>
              <a:t> </a:t>
            </a:r>
            <a:r>
              <a:rPr lang="en-US" sz="2394" spc="143" dirty="0" err="1">
                <a:solidFill>
                  <a:srgbClr val="F1F0EC"/>
                </a:solidFill>
                <a:latin typeface="Public Sans Medium"/>
              </a:rPr>
              <a:t>transaksi</a:t>
            </a:r>
            <a:r>
              <a:rPr lang="en-US" sz="2394" spc="143" dirty="0">
                <a:solidFill>
                  <a:srgbClr val="F1F0EC"/>
                </a:solidFill>
                <a:latin typeface="Public Sans Medium"/>
              </a:rPr>
              <a:t> dengan </a:t>
            </a:r>
            <a:r>
              <a:rPr lang="en-US" sz="2394" spc="143" dirty="0" err="1">
                <a:solidFill>
                  <a:srgbClr val="F1F0EC"/>
                </a:solidFill>
                <a:latin typeface="Public Sans Medium"/>
              </a:rPr>
              <a:t>jumlah</a:t>
            </a:r>
            <a:r>
              <a:rPr lang="en-US" sz="2394" spc="143" dirty="0">
                <a:solidFill>
                  <a:srgbClr val="F1F0EC"/>
                </a:solidFill>
                <a:latin typeface="Public Sans Medium"/>
              </a:rPr>
              <a:t> yang </a:t>
            </a:r>
            <a:r>
              <a:rPr lang="en-US" sz="2394" spc="143" dirty="0" err="1">
                <a:solidFill>
                  <a:srgbClr val="F1F0EC"/>
                </a:solidFill>
                <a:latin typeface="Public Sans Medium"/>
              </a:rPr>
              <a:t>leboh</a:t>
            </a:r>
            <a:r>
              <a:rPr lang="en-US" sz="2394" spc="143" dirty="0">
                <a:solidFill>
                  <a:srgbClr val="F1F0EC"/>
                </a:solidFill>
                <a:latin typeface="Public Sans Medium"/>
              </a:rPr>
              <a:t> </a:t>
            </a:r>
            <a:r>
              <a:rPr lang="en-US" sz="2394" spc="143" dirty="0" err="1">
                <a:solidFill>
                  <a:srgbClr val="F1F0EC"/>
                </a:solidFill>
                <a:latin typeface="Public Sans Medium"/>
              </a:rPr>
              <a:t>besar</a:t>
            </a:r>
            <a:r>
              <a:rPr lang="en-US" sz="2394" spc="143" dirty="0">
                <a:solidFill>
                  <a:srgbClr val="F1F0EC"/>
                </a:solidFill>
                <a:latin typeface="Public Sans Medium"/>
              </a:rPr>
              <a:t> </a:t>
            </a:r>
            <a:r>
              <a:rPr lang="en-US" sz="2394" spc="143" dirty="0" err="1">
                <a:solidFill>
                  <a:srgbClr val="F1F0EC"/>
                </a:solidFill>
                <a:latin typeface="Public Sans Medium"/>
              </a:rPr>
              <a:t>dari</a:t>
            </a:r>
            <a:r>
              <a:rPr lang="en-US" sz="2394" spc="143" dirty="0">
                <a:solidFill>
                  <a:srgbClr val="F1F0EC"/>
                </a:solidFill>
                <a:latin typeface="Public Sans Medium"/>
              </a:rPr>
              <a:t> </a:t>
            </a:r>
            <a:r>
              <a:rPr lang="en-US" sz="2394" spc="143" dirty="0" err="1">
                <a:solidFill>
                  <a:srgbClr val="F1F0EC"/>
                </a:solidFill>
                <a:latin typeface="Public Sans Medium"/>
              </a:rPr>
              <a:t>transaksi</a:t>
            </a:r>
            <a:r>
              <a:rPr lang="en-US" sz="2394" spc="143" dirty="0">
                <a:solidFill>
                  <a:srgbClr val="F1F0EC"/>
                </a:solidFill>
                <a:latin typeface="Public Sans Medium"/>
              </a:rPr>
              <a:t> yang lain. </a:t>
            </a:r>
          </a:p>
        </p:txBody>
      </p:sp>
      <p:pic>
        <p:nvPicPr>
          <p:cNvPr id="10" name="Picture 9">
            <a:extLst>
              <a:ext uri="{FF2B5EF4-FFF2-40B4-BE49-F238E27FC236}">
                <a16:creationId xmlns:a16="http://schemas.microsoft.com/office/drawing/2014/main" id="{C0511FFF-5E1B-4219-BEE0-F2819F8338C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9128" y="3392362"/>
            <a:ext cx="11296415" cy="57912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301" r="-1828" b="-16301"/>
            </a:stretch>
          </a:blipFill>
        </p:spPr>
      </p:sp>
      <p:sp>
        <p:nvSpPr>
          <p:cNvPr id="6" name="TextBox 6"/>
          <p:cNvSpPr txBox="1"/>
          <p:nvPr/>
        </p:nvSpPr>
        <p:spPr>
          <a:xfrm>
            <a:off x="1061651" y="7316591"/>
            <a:ext cx="9886757" cy="1107163"/>
          </a:xfrm>
          <a:prstGeom prst="rect">
            <a:avLst/>
          </a:prstGeom>
        </p:spPr>
        <p:txBody>
          <a:bodyPr lIns="0" tIns="0" rIns="0" bIns="0" rtlCol="0" anchor="t">
            <a:spAutoFit/>
          </a:bodyPr>
          <a:lstStyle/>
          <a:p>
            <a:pPr marL="0" lvl="0" indent="0">
              <a:lnSpc>
                <a:spcPts val="4454"/>
              </a:lnSpc>
              <a:spcBef>
                <a:spcPct val="0"/>
              </a:spcBef>
            </a:pPr>
            <a:r>
              <a:rPr lang="en-US" sz="3299" spc="197" dirty="0" err="1">
                <a:solidFill>
                  <a:srgbClr val="3A855D"/>
                </a:solidFill>
                <a:latin typeface="Public Sans Medium"/>
              </a:rPr>
              <a:t>Menggabungkan</a:t>
            </a:r>
            <a:r>
              <a:rPr lang="en-US" sz="3299" spc="197" dirty="0">
                <a:solidFill>
                  <a:srgbClr val="3A855D"/>
                </a:solidFill>
                <a:latin typeface="Public Sans Medium"/>
              </a:rPr>
              <a:t> datauser2023.csv dengan datatransaksi2023 dengan </a:t>
            </a:r>
            <a:r>
              <a:rPr lang="en-US" sz="3299" spc="197" dirty="0" err="1">
                <a:solidFill>
                  <a:srgbClr val="3A855D"/>
                </a:solidFill>
                <a:latin typeface="Public Sans Medium"/>
              </a:rPr>
              <a:t>acuan</a:t>
            </a:r>
            <a:r>
              <a:rPr lang="en-US" sz="3299" spc="197" dirty="0">
                <a:solidFill>
                  <a:srgbClr val="3A855D"/>
                </a:solidFill>
                <a:latin typeface="Public Sans Medium"/>
              </a:rPr>
              <a:t> </a:t>
            </a:r>
            <a:r>
              <a:rPr lang="en-US" sz="3299" spc="197" dirty="0" err="1">
                <a:solidFill>
                  <a:srgbClr val="3A855D"/>
                </a:solidFill>
                <a:latin typeface="Public Sans Medium"/>
              </a:rPr>
              <a:t>User_ID</a:t>
            </a:r>
            <a:endParaRPr lang="en-US" sz="3299" spc="197" dirty="0">
              <a:solidFill>
                <a:srgbClr val="3A855D"/>
              </a:solidFill>
              <a:latin typeface="Public Sans Medium"/>
            </a:endParaRPr>
          </a:p>
        </p:txBody>
      </p:sp>
      <p:grpSp>
        <p:nvGrpSpPr>
          <p:cNvPr id="7" name="Group 7"/>
          <p:cNvGrpSpPr/>
          <p:nvPr/>
        </p:nvGrpSpPr>
        <p:grpSpPr>
          <a:xfrm>
            <a:off x="4365810" y="-273279"/>
            <a:ext cx="10093363" cy="1575599"/>
            <a:chOff x="0" y="0"/>
            <a:chExt cx="2739854" cy="441289"/>
          </a:xfrm>
        </p:grpSpPr>
        <p:sp>
          <p:nvSpPr>
            <p:cNvPr id="8" name="Freeform 8"/>
            <p:cNvSpPr/>
            <p:nvPr/>
          </p:nvSpPr>
          <p:spPr>
            <a:xfrm>
              <a:off x="0" y="0"/>
              <a:ext cx="2739854" cy="441289"/>
            </a:xfrm>
            <a:custGeom>
              <a:avLst/>
              <a:gdLst/>
              <a:ahLst/>
              <a:cxnLst/>
              <a:rect l="l" t="t" r="r" b="b"/>
              <a:pathLst>
                <a:path w="2739854" h="441289">
                  <a:moveTo>
                    <a:pt x="11871" y="0"/>
                  </a:moveTo>
                  <a:lnTo>
                    <a:pt x="2727983" y="0"/>
                  </a:lnTo>
                  <a:cubicBezTo>
                    <a:pt x="2731132" y="0"/>
                    <a:pt x="2734151" y="1251"/>
                    <a:pt x="2736378" y="3477"/>
                  </a:cubicBezTo>
                  <a:cubicBezTo>
                    <a:pt x="2738604" y="5703"/>
                    <a:pt x="2739854" y="8723"/>
                    <a:pt x="2739854" y="11871"/>
                  </a:cubicBezTo>
                  <a:lnTo>
                    <a:pt x="2739854" y="429417"/>
                  </a:lnTo>
                  <a:cubicBezTo>
                    <a:pt x="2739854" y="435974"/>
                    <a:pt x="2734540" y="441289"/>
                    <a:pt x="2727983" y="441289"/>
                  </a:cubicBezTo>
                  <a:lnTo>
                    <a:pt x="11871" y="441289"/>
                  </a:lnTo>
                  <a:cubicBezTo>
                    <a:pt x="5315" y="441289"/>
                    <a:pt x="0" y="435974"/>
                    <a:pt x="0" y="429417"/>
                  </a:cubicBezTo>
                  <a:lnTo>
                    <a:pt x="0" y="11871"/>
                  </a:lnTo>
                  <a:cubicBezTo>
                    <a:pt x="0" y="5315"/>
                    <a:pt x="5315" y="0"/>
                    <a:pt x="11871" y="0"/>
                  </a:cubicBezTo>
                  <a:close/>
                </a:path>
              </a:pathLst>
            </a:custGeom>
            <a:solidFill>
              <a:srgbClr val="3A855D"/>
            </a:solidFill>
          </p:spPr>
        </p:sp>
        <p:sp>
          <p:nvSpPr>
            <p:cNvPr id="9" name="TextBox 9"/>
            <p:cNvSpPr txBox="1"/>
            <p:nvPr/>
          </p:nvSpPr>
          <p:spPr>
            <a:xfrm>
              <a:off x="0" y="85725"/>
              <a:ext cx="2739854" cy="355564"/>
            </a:xfrm>
            <a:prstGeom prst="rect">
              <a:avLst/>
            </a:prstGeom>
          </p:spPr>
          <p:txBody>
            <a:bodyPr lIns="50800" tIns="50800" rIns="50800" bIns="50800" rtlCol="0" anchor="ctr"/>
            <a:lstStyle/>
            <a:p>
              <a:pPr algn="ctr">
                <a:lnSpc>
                  <a:spcPts val="1925"/>
                </a:lnSpc>
              </a:pPr>
              <a:endParaRPr/>
            </a:p>
          </p:txBody>
        </p:sp>
      </p:grpSp>
      <p:sp>
        <p:nvSpPr>
          <p:cNvPr id="10" name="TextBox 10"/>
          <p:cNvSpPr txBox="1"/>
          <p:nvPr/>
        </p:nvSpPr>
        <p:spPr>
          <a:xfrm>
            <a:off x="4676655" y="241383"/>
            <a:ext cx="9782518" cy="542456"/>
          </a:xfrm>
          <a:prstGeom prst="rect">
            <a:avLst/>
          </a:prstGeom>
        </p:spPr>
        <p:txBody>
          <a:bodyPr wrap="square" lIns="0" tIns="0" rIns="0" bIns="0" rtlCol="0" anchor="t">
            <a:spAutoFit/>
          </a:bodyPr>
          <a:lstStyle/>
          <a:p>
            <a:pPr marL="0" lvl="0" indent="0" algn="just">
              <a:lnSpc>
                <a:spcPts val="4582"/>
              </a:lnSpc>
              <a:spcBef>
                <a:spcPct val="0"/>
              </a:spcBef>
            </a:pPr>
            <a:r>
              <a:rPr lang="en-US" sz="3394" spc="203" dirty="0" err="1">
                <a:solidFill>
                  <a:srgbClr val="F1F0EC"/>
                </a:solidFill>
                <a:latin typeface="Public Sans Medium"/>
              </a:rPr>
              <a:t>Menggabungkan</a:t>
            </a:r>
            <a:r>
              <a:rPr lang="en-US" sz="3394" spc="203" dirty="0">
                <a:solidFill>
                  <a:srgbClr val="F1F0EC"/>
                </a:solidFill>
                <a:latin typeface="Public Sans Medium"/>
              </a:rPr>
              <a:t> dataset yang </a:t>
            </a:r>
            <a:r>
              <a:rPr lang="en-US" sz="3394" spc="203" dirty="0" err="1">
                <a:solidFill>
                  <a:srgbClr val="F1F0EC"/>
                </a:solidFill>
                <a:latin typeface="Public Sans Medium"/>
              </a:rPr>
              <a:t>dibutuhkan</a:t>
            </a:r>
            <a:endParaRPr lang="en-US" sz="3394" spc="203" dirty="0">
              <a:solidFill>
                <a:srgbClr val="F1F0EC"/>
              </a:solidFill>
              <a:latin typeface="Public Sans Medium"/>
            </a:endParaRPr>
          </a:p>
        </p:txBody>
      </p:sp>
      <p:pic>
        <p:nvPicPr>
          <p:cNvPr id="11" name="Picture 10">
            <a:extLst>
              <a:ext uri="{FF2B5EF4-FFF2-40B4-BE49-F238E27FC236}">
                <a16:creationId xmlns:a16="http://schemas.microsoft.com/office/drawing/2014/main" id="{41DFC991-7493-4E40-A135-B9BDBE9E5686}"/>
              </a:ext>
            </a:extLst>
          </p:cNvPr>
          <p:cNvPicPr>
            <a:picLocks noChangeAspect="1"/>
          </p:cNvPicPr>
          <p:nvPr/>
        </p:nvPicPr>
        <p:blipFill>
          <a:blip r:embed="rId3"/>
          <a:stretch>
            <a:fillRect/>
          </a:stretch>
        </p:blipFill>
        <p:spPr>
          <a:xfrm>
            <a:off x="1067829" y="2050699"/>
            <a:ext cx="14704049" cy="4864077"/>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301" r="-1828" b="-16301"/>
            </a:stretch>
          </a:blipFill>
        </p:spPr>
      </p:sp>
      <p:sp>
        <p:nvSpPr>
          <p:cNvPr id="3" name="TextBox 3"/>
          <p:cNvSpPr txBox="1"/>
          <p:nvPr/>
        </p:nvSpPr>
        <p:spPr>
          <a:xfrm>
            <a:off x="525679" y="1305230"/>
            <a:ext cx="8261242" cy="1872307"/>
          </a:xfrm>
          <a:prstGeom prst="rect">
            <a:avLst/>
          </a:prstGeom>
        </p:spPr>
        <p:txBody>
          <a:bodyPr lIns="0" tIns="0" rIns="0" bIns="0" rtlCol="0" anchor="t">
            <a:spAutoFit/>
          </a:bodyPr>
          <a:lstStyle/>
          <a:p>
            <a:pPr>
              <a:lnSpc>
                <a:spcPts val="7296"/>
              </a:lnSpc>
            </a:pPr>
            <a:r>
              <a:rPr lang="en-US" sz="6000" spc="-623" dirty="0">
                <a:solidFill>
                  <a:srgbClr val="3A855D"/>
                </a:solidFill>
                <a:latin typeface="Public Sans"/>
              </a:rPr>
              <a:t>User dengan </a:t>
            </a:r>
            <a:r>
              <a:rPr lang="en-US" sz="6000" spc="-623" dirty="0" err="1">
                <a:solidFill>
                  <a:srgbClr val="3A855D"/>
                </a:solidFill>
                <a:latin typeface="Public Sans"/>
              </a:rPr>
              <a:t>Transaksi</a:t>
            </a:r>
            <a:r>
              <a:rPr lang="en-US" sz="6000" spc="-623" dirty="0">
                <a:solidFill>
                  <a:srgbClr val="3A855D"/>
                </a:solidFill>
                <a:latin typeface="Public Sans"/>
              </a:rPr>
              <a:t> </a:t>
            </a:r>
            <a:r>
              <a:rPr lang="en-US" sz="6000" spc="-623" dirty="0" err="1">
                <a:solidFill>
                  <a:srgbClr val="3A855D"/>
                </a:solidFill>
                <a:latin typeface="Public Sans"/>
              </a:rPr>
              <a:t>Terbanyak</a:t>
            </a:r>
            <a:endParaRPr lang="en-US" sz="6000" spc="-623" dirty="0">
              <a:solidFill>
                <a:srgbClr val="3A855D"/>
              </a:solidFill>
              <a:latin typeface="Public Sans"/>
            </a:endParaRPr>
          </a:p>
        </p:txBody>
      </p:sp>
      <p:grpSp>
        <p:nvGrpSpPr>
          <p:cNvPr id="4" name="Group 4"/>
          <p:cNvGrpSpPr/>
          <p:nvPr/>
        </p:nvGrpSpPr>
        <p:grpSpPr>
          <a:xfrm>
            <a:off x="7511769" y="-858580"/>
            <a:ext cx="314174" cy="12004159"/>
            <a:chOff x="0" y="0"/>
            <a:chExt cx="87993" cy="3362084"/>
          </a:xfrm>
        </p:grpSpPr>
        <p:sp>
          <p:nvSpPr>
            <p:cNvPr id="5" name="Freeform 5"/>
            <p:cNvSpPr/>
            <p:nvPr/>
          </p:nvSpPr>
          <p:spPr>
            <a:xfrm>
              <a:off x="0" y="0"/>
              <a:ext cx="87993" cy="3362084"/>
            </a:xfrm>
            <a:custGeom>
              <a:avLst/>
              <a:gdLst/>
              <a:ahLst/>
              <a:cxnLst/>
              <a:rect l="l" t="t" r="r" b="b"/>
              <a:pathLst>
                <a:path w="87993" h="3362084">
                  <a:moveTo>
                    <a:pt x="43996" y="0"/>
                  </a:moveTo>
                  <a:lnTo>
                    <a:pt x="43996" y="0"/>
                  </a:lnTo>
                  <a:cubicBezTo>
                    <a:pt x="68295" y="0"/>
                    <a:pt x="87993" y="19698"/>
                    <a:pt x="87993" y="43996"/>
                  </a:cubicBezTo>
                  <a:lnTo>
                    <a:pt x="87993" y="3318088"/>
                  </a:lnTo>
                  <a:cubicBezTo>
                    <a:pt x="87993" y="3342386"/>
                    <a:pt x="68295" y="3362084"/>
                    <a:pt x="43996" y="3362084"/>
                  </a:cubicBezTo>
                  <a:lnTo>
                    <a:pt x="43996" y="3362084"/>
                  </a:lnTo>
                  <a:cubicBezTo>
                    <a:pt x="19698" y="3362084"/>
                    <a:pt x="0" y="3342386"/>
                    <a:pt x="0" y="3318088"/>
                  </a:cubicBezTo>
                  <a:lnTo>
                    <a:pt x="0" y="43996"/>
                  </a:lnTo>
                  <a:cubicBezTo>
                    <a:pt x="0" y="19698"/>
                    <a:pt x="19698" y="0"/>
                    <a:pt x="43996" y="0"/>
                  </a:cubicBezTo>
                  <a:close/>
                </a:path>
              </a:pathLst>
            </a:custGeom>
            <a:solidFill>
              <a:srgbClr val="3A855D"/>
            </a:solidFill>
          </p:spPr>
        </p:sp>
        <p:sp>
          <p:nvSpPr>
            <p:cNvPr id="6" name="TextBox 6"/>
            <p:cNvSpPr txBox="1"/>
            <p:nvPr/>
          </p:nvSpPr>
          <p:spPr>
            <a:xfrm>
              <a:off x="0" y="85725"/>
              <a:ext cx="87993" cy="3276359"/>
            </a:xfrm>
            <a:prstGeom prst="rect">
              <a:avLst/>
            </a:prstGeom>
          </p:spPr>
          <p:txBody>
            <a:bodyPr lIns="50800" tIns="50800" rIns="50800" bIns="50800" rtlCol="0" anchor="ctr"/>
            <a:lstStyle/>
            <a:p>
              <a:pPr algn="ctr">
                <a:lnSpc>
                  <a:spcPts val="1925"/>
                </a:lnSpc>
              </a:pPr>
              <a:endParaRPr/>
            </a:p>
          </p:txBody>
        </p:sp>
      </p:grpSp>
      <p:sp>
        <p:nvSpPr>
          <p:cNvPr id="8" name="TextBox 8"/>
          <p:cNvSpPr txBox="1"/>
          <p:nvPr/>
        </p:nvSpPr>
        <p:spPr>
          <a:xfrm>
            <a:off x="1028700" y="3606827"/>
            <a:ext cx="6102430" cy="5461944"/>
          </a:xfrm>
          <a:prstGeom prst="rect">
            <a:avLst/>
          </a:prstGeom>
        </p:spPr>
        <p:txBody>
          <a:bodyPr lIns="0" tIns="0" rIns="0" bIns="0" rtlCol="0" anchor="t">
            <a:spAutoFit/>
          </a:bodyPr>
          <a:lstStyle/>
          <a:p>
            <a:pPr marL="0" lvl="0" indent="0">
              <a:lnSpc>
                <a:spcPts val="3914"/>
              </a:lnSpc>
              <a:spcBef>
                <a:spcPct val="0"/>
              </a:spcBef>
            </a:pPr>
            <a:r>
              <a:rPr lang="en-US" sz="2899" spc="173" dirty="0" err="1">
                <a:solidFill>
                  <a:srgbClr val="3A855D"/>
                </a:solidFill>
                <a:latin typeface="Public Sans"/>
              </a:rPr>
              <a:t>Visualisasi</a:t>
            </a:r>
            <a:r>
              <a:rPr lang="en-US" sz="2899" spc="173" dirty="0">
                <a:solidFill>
                  <a:srgbClr val="3A855D"/>
                </a:solidFill>
                <a:latin typeface="Public Sans"/>
              </a:rPr>
              <a:t> </a:t>
            </a:r>
            <a:r>
              <a:rPr lang="en-US" sz="2899" spc="173" dirty="0" err="1">
                <a:solidFill>
                  <a:srgbClr val="3A855D"/>
                </a:solidFill>
                <a:latin typeface="Public Sans"/>
              </a:rPr>
              <a:t>menunjukkan</a:t>
            </a:r>
            <a:r>
              <a:rPr lang="en-US" sz="2899" spc="173" dirty="0">
                <a:solidFill>
                  <a:srgbClr val="3A855D"/>
                </a:solidFill>
                <a:latin typeface="Public Sans"/>
              </a:rPr>
              <a:t> </a:t>
            </a:r>
            <a:r>
              <a:rPr lang="en-US" sz="2899" spc="173" dirty="0" err="1">
                <a:solidFill>
                  <a:srgbClr val="3A855D"/>
                </a:solidFill>
                <a:latin typeface="Public Sans"/>
              </a:rPr>
              <a:t>jumlah</a:t>
            </a:r>
            <a:r>
              <a:rPr lang="en-US" sz="2899" spc="173" dirty="0">
                <a:solidFill>
                  <a:srgbClr val="3A855D"/>
                </a:solidFill>
                <a:latin typeface="Public Sans"/>
              </a:rPr>
              <a:t> 5 </a:t>
            </a:r>
            <a:r>
              <a:rPr lang="en-US" sz="2899" spc="173" dirty="0" err="1">
                <a:solidFill>
                  <a:srgbClr val="3A855D"/>
                </a:solidFill>
                <a:latin typeface="Public Sans"/>
              </a:rPr>
              <a:t>teratas</a:t>
            </a:r>
            <a:r>
              <a:rPr lang="en-US" sz="2899" spc="173" dirty="0">
                <a:solidFill>
                  <a:srgbClr val="3A855D"/>
                </a:solidFill>
                <a:latin typeface="Public Sans"/>
              </a:rPr>
              <a:t> dengan </a:t>
            </a:r>
            <a:r>
              <a:rPr lang="en-US" sz="2899" spc="173" dirty="0" err="1">
                <a:solidFill>
                  <a:srgbClr val="3A855D"/>
                </a:solidFill>
                <a:latin typeface="Public Sans"/>
              </a:rPr>
              <a:t>jumlah</a:t>
            </a:r>
            <a:r>
              <a:rPr lang="en-US" sz="2899" spc="173" dirty="0">
                <a:solidFill>
                  <a:srgbClr val="3A855D"/>
                </a:solidFill>
                <a:latin typeface="Public Sans"/>
              </a:rPr>
              <a:t> </a:t>
            </a:r>
            <a:r>
              <a:rPr lang="en-US" sz="2899" spc="173" dirty="0" err="1">
                <a:solidFill>
                  <a:srgbClr val="3A855D"/>
                </a:solidFill>
                <a:latin typeface="Public Sans"/>
              </a:rPr>
              <a:t>transaksi</a:t>
            </a:r>
            <a:r>
              <a:rPr lang="en-US" sz="2899" spc="173" dirty="0">
                <a:solidFill>
                  <a:srgbClr val="3A855D"/>
                </a:solidFill>
                <a:latin typeface="Public Sans"/>
              </a:rPr>
              <a:t> </a:t>
            </a:r>
            <a:r>
              <a:rPr lang="en-US" sz="2899" spc="173" dirty="0" err="1">
                <a:solidFill>
                  <a:srgbClr val="3A855D"/>
                </a:solidFill>
                <a:latin typeface="Public Sans"/>
              </a:rPr>
              <a:t>terbanyak</a:t>
            </a:r>
            <a:r>
              <a:rPr lang="en-US" sz="2899" spc="173" dirty="0">
                <a:solidFill>
                  <a:srgbClr val="3A855D"/>
                </a:solidFill>
                <a:latin typeface="Public Sans"/>
              </a:rPr>
              <a:t>, 3 </a:t>
            </a:r>
            <a:r>
              <a:rPr lang="en-US" sz="2899" spc="173" dirty="0" err="1">
                <a:solidFill>
                  <a:srgbClr val="3A855D"/>
                </a:solidFill>
                <a:latin typeface="Public Sans"/>
              </a:rPr>
              <a:t>urutan</a:t>
            </a:r>
            <a:r>
              <a:rPr lang="en-US" sz="2899" spc="173" dirty="0">
                <a:solidFill>
                  <a:srgbClr val="3A855D"/>
                </a:solidFill>
                <a:latin typeface="Public Sans"/>
              </a:rPr>
              <a:t> </a:t>
            </a:r>
            <a:r>
              <a:rPr lang="en-US" sz="2899" spc="173" dirty="0" err="1">
                <a:solidFill>
                  <a:srgbClr val="3A855D"/>
                </a:solidFill>
                <a:latin typeface="Public Sans"/>
              </a:rPr>
              <a:t>pertama</a:t>
            </a:r>
            <a:r>
              <a:rPr lang="en-US" sz="2899" spc="173" dirty="0">
                <a:solidFill>
                  <a:srgbClr val="3A855D"/>
                </a:solidFill>
                <a:latin typeface="Public Sans"/>
              </a:rPr>
              <a:t> dengan </a:t>
            </a:r>
            <a:r>
              <a:rPr lang="en-US" sz="2899" spc="173" dirty="0" err="1">
                <a:solidFill>
                  <a:srgbClr val="3A855D"/>
                </a:solidFill>
                <a:latin typeface="Public Sans"/>
              </a:rPr>
              <a:t>jumlah</a:t>
            </a:r>
            <a:r>
              <a:rPr lang="en-US" sz="2899" spc="173" dirty="0">
                <a:solidFill>
                  <a:srgbClr val="3A855D"/>
                </a:solidFill>
                <a:latin typeface="Public Sans"/>
              </a:rPr>
              <a:t> </a:t>
            </a:r>
            <a:r>
              <a:rPr lang="en-US" sz="2899" spc="173" dirty="0" err="1">
                <a:solidFill>
                  <a:srgbClr val="3A855D"/>
                </a:solidFill>
                <a:latin typeface="Public Sans"/>
              </a:rPr>
              <a:t>transaksi</a:t>
            </a:r>
            <a:r>
              <a:rPr lang="en-US" sz="2899" spc="173" dirty="0">
                <a:solidFill>
                  <a:srgbClr val="3A855D"/>
                </a:solidFill>
                <a:latin typeface="Public Sans"/>
              </a:rPr>
              <a:t> 8 untuk </a:t>
            </a:r>
            <a:r>
              <a:rPr lang="en-US" sz="2899" spc="173" dirty="0" err="1">
                <a:solidFill>
                  <a:srgbClr val="3A855D"/>
                </a:solidFill>
                <a:latin typeface="Public Sans"/>
              </a:rPr>
              <a:t>User_ID</a:t>
            </a:r>
            <a:r>
              <a:rPr lang="en-US" sz="2899" spc="173" dirty="0">
                <a:solidFill>
                  <a:srgbClr val="3A855D"/>
                </a:solidFill>
                <a:latin typeface="Public Sans"/>
              </a:rPr>
              <a:t> #16, #9, dan #1, </a:t>
            </a:r>
            <a:r>
              <a:rPr lang="en-US" sz="2899" spc="173" dirty="0" err="1">
                <a:solidFill>
                  <a:srgbClr val="3A855D"/>
                </a:solidFill>
                <a:latin typeface="Public Sans"/>
              </a:rPr>
              <a:t>urutan</a:t>
            </a:r>
            <a:r>
              <a:rPr lang="en-US" sz="2899" spc="173" dirty="0">
                <a:solidFill>
                  <a:srgbClr val="3A855D"/>
                </a:solidFill>
                <a:latin typeface="Public Sans"/>
              </a:rPr>
              <a:t> 4 untuk </a:t>
            </a:r>
            <a:r>
              <a:rPr lang="en-US" sz="2899" spc="173" dirty="0" err="1">
                <a:solidFill>
                  <a:srgbClr val="3A855D"/>
                </a:solidFill>
                <a:latin typeface="Public Sans"/>
              </a:rPr>
              <a:t>jumlah</a:t>
            </a:r>
            <a:r>
              <a:rPr lang="en-US" sz="2899" spc="173" dirty="0">
                <a:solidFill>
                  <a:srgbClr val="3A855D"/>
                </a:solidFill>
                <a:latin typeface="Public Sans"/>
              </a:rPr>
              <a:t> </a:t>
            </a:r>
            <a:r>
              <a:rPr lang="en-US" sz="2899" spc="173" dirty="0" err="1">
                <a:solidFill>
                  <a:srgbClr val="3A855D"/>
                </a:solidFill>
                <a:latin typeface="Public Sans"/>
              </a:rPr>
              <a:t>transaksi</a:t>
            </a:r>
            <a:r>
              <a:rPr lang="en-US" sz="2899" spc="173" dirty="0">
                <a:solidFill>
                  <a:srgbClr val="3A855D"/>
                </a:solidFill>
                <a:latin typeface="Public Sans"/>
              </a:rPr>
              <a:t> </a:t>
            </a:r>
            <a:r>
              <a:rPr lang="en-US" sz="2899" spc="173" dirty="0" err="1">
                <a:solidFill>
                  <a:srgbClr val="3A855D"/>
                </a:solidFill>
                <a:latin typeface="Public Sans"/>
              </a:rPr>
              <a:t>terbanyak</a:t>
            </a:r>
            <a:r>
              <a:rPr lang="en-US" sz="2899" spc="173" dirty="0">
                <a:solidFill>
                  <a:srgbClr val="3A855D"/>
                </a:solidFill>
                <a:latin typeface="Public Sans"/>
              </a:rPr>
              <a:t> untuk </a:t>
            </a:r>
            <a:r>
              <a:rPr lang="en-US" sz="2899" spc="173" dirty="0" err="1">
                <a:solidFill>
                  <a:srgbClr val="3A855D"/>
                </a:solidFill>
                <a:latin typeface="Public Sans"/>
              </a:rPr>
              <a:t>User_ID</a:t>
            </a:r>
            <a:r>
              <a:rPr lang="en-US" sz="2899" spc="173" dirty="0">
                <a:solidFill>
                  <a:srgbClr val="3A855D"/>
                </a:solidFill>
                <a:latin typeface="Public Sans"/>
              </a:rPr>
              <a:t> #19 </a:t>
            </a:r>
            <a:r>
              <a:rPr lang="en-US" sz="2899" spc="173" dirty="0" err="1">
                <a:solidFill>
                  <a:srgbClr val="3A855D"/>
                </a:solidFill>
                <a:latin typeface="Public Sans"/>
              </a:rPr>
              <a:t>yaitu</a:t>
            </a:r>
            <a:r>
              <a:rPr lang="en-US" sz="2899" spc="173" dirty="0">
                <a:solidFill>
                  <a:srgbClr val="3A855D"/>
                </a:solidFill>
                <a:latin typeface="Public Sans"/>
              </a:rPr>
              <a:t> </a:t>
            </a:r>
            <a:r>
              <a:rPr lang="en-US" sz="2899" spc="173" dirty="0" err="1">
                <a:solidFill>
                  <a:srgbClr val="3A855D"/>
                </a:solidFill>
                <a:latin typeface="Public Sans"/>
              </a:rPr>
              <a:t>sebanyak</a:t>
            </a:r>
            <a:r>
              <a:rPr lang="en-US" sz="2899" spc="173" dirty="0">
                <a:solidFill>
                  <a:srgbClr val="3A855D"/>
                </a:solidFill>
                <a:latin typeface="Public Sans"/>
              </a:rPr>
              <a:t> 7, dan </a:t>
            </a:r>
            <a:r>
              <a:rPr lang="en-US" sz="2899" spc="173" dirty="0" err="1">
                <a:solidFill>
                  <a:srgbClr val="3A855D"/>
                </a:solidFill>
                <a:latin typeface="Public Sans"/>
              </a:rPr>
              <a:t>urutan</a:t>
            </a:r>
            <a:r>
              <a:rPr lang="en-US" sz="2899" spc="173" dirty="0">
                <a:solidFill>
                  <a:srgbClr val="3A855D"/>
                </a:solidFill>
                <a:latin typeface="Public Sans"/>
              </a:rPr>
              <a:t> ke-5 untuk </a:t>
            </a:r>
            <a:r>
              <a:rPr lang="en-US" sz="2899" spc="173" dirty="0" err="1">
                <a:solidFill>
                  <a:srgbClr val="3A855D"/>
                </a:solidFill>
                <a:latin typeface="Public Sans"/>
              </a:rPr>
              <a:t>User_ID</a:t>
            </a:r>
            <a:r>
              <a:rPr lang="en-US" sz="2899" spc="173" dirty="0">
                <a:solidFill>
                  <a:srgbClr val="3A855D"/>
                </a:solidFill>
                <a:latin typeface="Public Sans"/>
              </a:rPr>
              <a:t> #18 </a:t>
            </a:r>
            <a:r>
              <a:rPr lang="en-US" sz="2899" spc="173" dirty="0" err="1">
                <a:solidFill>
                  <a:srgbClr val="3A855D"/>
                </a:solidFill>
                <a:latin typeface="Public Sans"/>
              </a:rPr>
              <a:t>sebanyak</a:t>
            </a:r>
            <a:r>
              <a:rPr lang="en-US" sz="2899" spc="173" dirty="0">
                <a:solidFill>
                  <a:srgbClr val="3A855D"/>
                </a:solidFill>
                <a:latin typeface="Public Sans"/>
              </a:rPr>
              <a:t> 6 </a:t>
            </a:r>
            <a:r>
              <a:rPr lang="en-US" sz="2899" spc="173" dirty="0" err="1">
                <a:solidFill>
                  <a:srgbClr val="3A855D"/>
                </a:solidFill>
                <a:latin typeface="Public Sans"/>
              </a:rPr>
              <a:t>transaksi</a:t>
            </a:r>
            <a:r>
              <a:rPr lang="en-US" sz="2899" spc="173" dirty="0">
                <a:solidFill>
                  <a:srgbClr val="3A855D"/>
                </a:solidFill>
                <a:latin typeface="Public Sans"/>
              </a:rPr>
              <a:t>. </a:t>
            </a:r>
          </a:p>
        </p:txBody>
      </p:sp>
      <p:pic>
        <p:nvPicPr>
          <p:cNvPr id="1026" name="Picture 2">
            <a:extLst>
              <a:ext uri="{FF2B5EF4-FFF2-40B4-BE49-F238E27FC236}">
                <a16:creationId xmlns:a16="http://schemas.microsoft.com/office/drawing/2014/main" id="{185075BC-81AF-4900-9073-F033B90C30C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51621" y="1804986"/>
            <a:ext cx="9410700" cy="66770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3810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301" r="-1828" b="-16301"/>
            </a:stretch>
          </a:blipFill>
        </p:spPr>
        <p:txBody>
          <a:bodyPr/>
          <a:lstStyle/>
          <a:p>
            <a:endParaRPr lang="en-US"/>
          </a:p>
        </p:txBody>
      </p:sp>
      <p:grpSp>
        <p:nvGrpSpPr>
          <p:cNvPr id="3" name="Group 3"/>
          <p:cNvGrpSpPr/>
          <p:nvPr/>
        </p:nvGrpSpPr>
        <p:grpSpPr>
          <a:xfrm rot="-5400000">
            <a:off x="8955398" y="-2893703"/>
            <a:ext cx="377204" cy="18288000"/>
            <a:chOff x="0" y="0"/>
            <a:chExt cx="105646" cy="5122041"/>
          </a:xfrm>
        </p:grpSpPr>
        <p:sp>
          <p:nvSpPr>
            <p:cNvPr id="4" name="Freeform 4"/>
            <p:cNvSpPr/>
            <p:nvPr/>
          </p:nvSpPr>
          <p:spPr>
            <a:xfrm>
              <a:off x="0" y="0"/>
              <a:ext cx="105646" cy="5122041"/>
            </a:xfrm>
            <a:custGeom>
              <a:avLst/>
              <a:gdLst/>
              <a:ahLst/>
              <a:cxnLst/>
              <a:rect l="l" t="t" r="r" b="b"/>
              <a:pathLst>
                <a:path w="105646" h="5122041">
                  <a:moveTo>
                    <a:pt x="52823" y="0"/>
                  </a:moveTo>
                  <a:lnTo>
                    <a:pt x="52823" y="0"/>
                  </a:lnTo>
                  <a:cubicBezTo>
                    <a:pt x="66833" y="0"/>
                    <a:pt x="80268" y="5565"/>
                    <a:pt x="90174" y="15471"/>
                  </a:cubicBezTo>
                  <a:cubicBezTo>
                    <a:pt x="100081" y="25378"/>
                    <a:pt x="105646" y="38813"/>
                    <a:pt x="105646" y="52823"/>
                  </a:cubicBezTo>
                  <a:lnTo>
                    <a:pt x="105646" y="5069218"/>
                  </a:lnTo>
                  <a:cubicBezTo>
                    <a:pt x="105646" y="5083228"/>
                    <a:pt x="100081" y="5096663"/>
                    <a:pt x="90174" y="5106570"/>
                  </a:cubicBezTo>
                  <a:cubicBezTo>
                    <a:pt x="80268" y="5116476"/>
                    <a:pt x="66833" y="5122041"/>
                    <a:pt x="52823" y="5122041"/>
                  </a:cubicBezTo>
                  <a:lnTo>
                    <a:pt x="52823" y="5122041"/>
                  </a:lnTo>
                  <a:cubicBezTo>
                    <a:pt x="38813" y="5122041"/>
                    <a:pt x="25378" y="5116476"/>
                    <a:pt x="15471" y="5106570"/>
                  </a:cubicBezTo>
                  <a:cubicBezTo>
                    <a:pt x="5565" y="5096663"/>
                    <a:pt x="0" y="5083228"/>
                    <a:pt x="0" y="5069218"/>
                  </a:cubicBezTo>
                  <a:lnTo>
                    <a:pt x="0" y="52823"/>
                  </a:lnTo>
                  <a:cubicBezTo>
                    <a:pt x="0" y="38813"/>
                    <a:pt x="5565" y="25378"/>
                    <a:pt x="15471" y="15471"/>
                  </a:cubicBezTo>
                  <a:cubicBezTo>
                    <a:pt x="25378" y="5565"/>
                    <a:pt x="38813" y="0"/>
                    <a:pt x="52823" y="0"/>
                  </a:cubicBezTo>
                  <a:close/>
                </a:path>
              </a:pathLst>
            </a:custGeom>
            <a:solidFill>
              <a:srgbClr val="3A855D"/>
            </a:solidFill>
          </p:spPr>
        </p:sp>
        <p:sp>
          <p:nvSpPr>
            <p:cNvPr id="5" name="TextBox 5"/>
            <p:cNvSpPr txBox="1"/>
            <p:nvPr/>
          </p:nvSpPr>
          <p:spPr>
            <a:xfrm>
              <a:off x="0" y="85725"/>
              <a:ext cx="105646" cy="5036316"/>
            </a:xfrm>
            <a:prstGeom prst="rect">
              <a:avLst/>
            </a:prstGeom>
          </p:spPr>
          <p:txBody>
            <a:bodyPr lIns="50800" tIns="50800" rIns="50800" bIns="50800" rtlCol="0" anchor="ctr"/>
            <a:lstStyle/>
            <a:p>
              <a:pPr algn="ctr">
                <a:lnSpc>
                  <a:spcPts val="1925"/>
                </a:lnSpc>
              </a:pPr>
              <a:endParaRPr/>
            </a:p>
          </p:txBody>
        </p:sp>
      </p:grpSp>
      <p:sp>
        <p:nvSpPr>
          <p:cNvPr id="7" name="TextBox 7"/>
          <p:cNvSpPr txBox="1"/>
          <p:nvPr/>
        </p:nvSpPr>
        <p:spPr>
          <a:xfrm>
            <a:off x="354139" y="6956753"/>
            <a:ext cx="6275262" cy="2103140"/>
          </a:xfrm>
          <a:prstGeom prst="rect">
            <a:avLst/>
          </a:prstGeom>
        </p:spPr>
        <p:txBody>
          <a:bodyPr wrap="square" lIns="0" tIns="0" rIns="0" bIns="0" rtlCol="0" anchor="t">
            <a:spAutoFit/>
          </a:bodyPr>
          <a:lstStyle/>
          <a:p>
            <a:pPr>
              <a:lnSpc>
                <a:spcPts val="8159"/>
              </a:lnSpc>
            </a:pPr>
            <a:r>
              <a:rPr lang="en-US" sz="8000" spc="-696" dirty="0">
                <a:solidFill>
                  <a:srgbClr val="3A855D"/>
                </a:solidFill>
                <a:latin typeface="Public Sans"/>
              </a:rPr>
              <a:t>5 </a:t>
            </a:r>
            <a:r>
              <a:rPr lang="en-US" sz="8000" spc="-696" dirty="0" err="1">
                <a:solidFill>
                  <a:srgbClr val="3A855D"/>
                </a:solidFill>
                <a:latin typeface="Public Sans"/>
              </a:rPr>
              <a:t>Produk</a:t>
            </a:r>
            <a:r>
              <a:rPr lang="en-US" sz="8000" spc="-696" dirty="0">
                <a:solidFill>
                  <a:srgbClr val="3A855D"/>
                </a:solidFill>
                <a:latin typeface="Public Sans"/>
              </a:rPr>
              <a:t> </a:t>
            </a:r>
            <a:r>
              <a:rPr lang="en-US" sz="8000" spc="-696" dirty="0" err="1">
                <a:solidFill>
                  <a:srgbClr val="3A855D"/>
                </a:solidFill>
                <a:latin typeface="Public Sans"/>
              </a:rPr>
              <a:t>Teratas</a:t>
            </a:r>
            <a:endParaRPr lang="en-US" sz="8000" spc="-696" dirty="0">
              <a:solidFill>
                <a:srgbClr val="3A855D"/>
              </a:solidFill>
              <a:latin typeface="Public Sans"/>
            </a:endParaRPr>
          </a:p>
        </p:txBody>
      </p:sp>
      <p:sp>
        <p:nvSpPr>
          <p:cNvPr id="8" name="TextBox 8"/>
          <p:cNvSpPr txBox="1"/>
          <p:nvPr/>
        </p:nvSpPr>
        <p:spPr>
          <a:xfrm>
            <a:off x="5243384" y="6640979"/>
            <a:ext cx="12830434" cy="3188373"/>
          </a:xfrm>
          <a:prstGeom prst="rect">
            <a:avLst/>
          </a:prstGeom>
        </p:spPr>
        <p:txBody>
          <a:bodyPr wrap="square" lIns="0" tIns="0" rIns="0" bIns="0" rtlCol="0" anchor="t">
            <a:spAutoFit/>
          </a:bodyPr>
          <a:lstStyle/>
          <a:p>
            <a:pPr marL="0" lvl="0" indent="0">
              <a:lnSpc>
                <a:spcPts val="4184"/>
              </a:lnSpc>
              <a:spcBef>
                <a:spcPct val="0"/>
              </a:spcBef>
            </a:pPr>
            <a:r>
              <a:rPr lang="en-US" sz="3099" spc="185" dirty="0">
                <a:solidFill>
                  <a:srgbClr val="3A855D"/>
                </a:solidFill>
                <a:latin typeface="Public Sans"/>
              </a:rPr>
              <a:t>Hasil </a:t>
            </a:r>
            <a:r>
              <a:rPr lang="en-US" sz="3099" spc="185" dirty="0" err="1">
                <a:solidFill>
                  <a:srgbClr val="3A855D"/>
                </a:solidFill>
                <a:latin typeface="Public Sans"/>
              </a:rPr>
              <a:t>visualisasi</a:t>
            </a:r>
            <a:r>
              <a:rPr lang="en-US" sz="3099" spc="185" dirty="0">
                <a:solidFill>
                  <a:srgbClr val="3A855D"/>
                </a:solidFill>
                <a:latin typeface="Public Sans"/>
              </a:rPr>
              <a:t> </a:t>
            </a:r>
            <a:r>
              <a:rPr lang="en-US" sz="3099" spc="185" dirty="0" err="1">
                <a:solidFill>
                  <a:srgbClr val="3A855D"/>
                </a:solidFill>
                <a:latin typeface="Public Sans"/>
              </a:rPr>
              <a:t>menunjukkan</a:t>
            </a:r>
            <a:r>
              <a:rPr lang="en-US" sz="3099" spc="185" dirty="0">
                <a:solidFill>
                  <a:srgbClr val="3A855D"/>
                </a:solidFill>
                <a:latin typeface="Public Sans"/>
              </a:rPr>
              <a:t> </a:t>
            </a:r>
            <a:r>
              <a:rPr lang="en-US" sz="3099" spc="185" dirty="0" err="1">
                <a:solidFill>
                  <a:srgbClr val="3A855D"/>
                </a:solidFill>
                <a:latin typeface="Public Sans"/>
              </a:rPr>
              <a:t>dari</a:t>
            </a:r>
            <a:r>
              <a:rPr lang="en-US" sz="3099" spc="185" dirty="0">
                <a:solidFill>
                  <a:srgbClr val="3A855D"/>
                </a:solidFill>
                <a:latin typeface="Public Sans"/>
              </a:rPr>
              <a:t> 5 </a:t>
            </a:r>
            <a:r>
              <a:rPr lang="en-US" sz="3099" spc="185" dirty="0" err="1">
                <a:solidFill>
                  <a:srgbClr val="3A855D"/>
                </a:solidFill>
                <a:latin typeface="Public Sans"/>
              </a:rPr>
              <a:t>produk</a:t>
            </a:r>
            <a:r>
              <a:rPr lang="en-US" sz="3099" spc="185" dirty="0">
                <a:solidFill>
                  <a:srgbClr val="3A855D"/>
                </a:solidFill>
                <a:latin typeface="Public Sans"/>
              </a:rPr>
              <a:t> </a:t>
            </a:r>
            <a:r>
              <a:rPr lang="en-US" sz="3099" spc="185" dirty="0" err="1">
                <a:solidFill>
                  <a:srgbClr val="3A855D"/>
                </a:solidFill>
                <a:latin typeface="Public Sans"/>
              </a:rPr>
              <a:t>teratas</a:t>
            </a:r>
            <a:r>
              <a:rPr lang="en-US" sz="3099" spc="185" dirty="0">
                <a:solidFill>
                  <a:srgbClr val="3A855D"/>
                </a:solidFill>
                <a:latin typeface="Public Sans"/>
              </a:rPr>
              <a:t> </a:t>
            </a:r>
            <a:r>
              <a:rPr lang="en-US" sz="3099" spc="185" dirty="0" err="1">
                <a:solidFill>
                  <a:srgbClr val="3A855D"/>
                </a:solidFill>
                <a:latin typeface="Public Sans"/>
              </a:rPr>
              <a:t>yaitu</a:t>
            </a:r>
            <a:r>
              <a:rPr lang="en-US" sz="3099" spc="185" dirty="0">
                <a:solidFill>
                  <a:srgbClr val="3A855D"/>
                </a:solidFill>
                <a:latin typeface="Public Sans"/>
              </a:rPr>
              <a:t> untuk </a:t>
            </a:r>
            <a:r>
              <a:rPr lang="en-US" sz="3099" spc="185" dirty="0" err="1">
                <a:solidFill>
                  <a:srgbClr val="3A855D"/>
                </a:solidFill>
                <a:latin typeface="Public Sans"/>
              </a:rPr>
              <a:t>produk</a:t>
            </a:r>
            <a:r>
              <a:rPr lang="en-US" sz="3099" spc="185" dirty="0">
                <a:solidFill>
                  <a:srgbClr val="3A855D"/>
                </a:solidFill>
                <a:latin typeface="Public Sans"/>
              </a:rPr>
              <a:t> D dengan </a:t>
            </a:r>
            <a:r>
              <a:rPr lang="en-US" sz="3099" spc="185" dirty="0" err="1">
                <a:solidFill>
                  <a:srgbClr val="3A855D"/>
                </a:solidFill>
                <a:latin typeface="Public Sans"/>
              </a:rPr>
              <a:t>jumlah</a:t>
            </a:r>
            <a:r>
              <a:rPr lang="en-US" sz="3099" spc="185" dirty="0">
                <a:solidFill>
                  <a:srgbClr val="3A855D"/>
                </a:solidFill>
                <a:latin typeface="Public Sans"/>
              </a:rPr>
              <a:t> </a:t>
            </a:r>
            <a:r>
              <a:rPr lang="en-US" sz="3099" spc="185" dirty="0" err="1">
                <a:solidFill>
                  <a:srgbClr val="3A855D"/>
                </a:solidFill>
                <a:latin typeface="Public Sans"/>
              </a:rPr>
              <a:t>transaksi</a:t>
            </a:r>
            <a:r>
              <a:rPr lang="en-US" sz="3099" spc="185" dirty="0">
                <a:solidFill>
                  <a:srgbClr val="3A855D"/>
                </a:solidFill>
                <a:latin typeface="Public Sans"/>
              </a:rPr>
              <a:t> </a:t>
            </a:r>
            <a:r>
              <a:rPr lang="en-US" sz="3099" spc="185" dirty="0" err="1">
                <a:solidFill>
                  <a:srgbClr val="3A855D"/>
                </a:solidFill>
                <a:latin typeface="Public Sans"/>
              </a:rPr>
              <a:t>sebanyak</a:t>
            </a:r>
            <a:r>
              <a:rPr lang="en-US" sz="3099" spc="185" dirty="0">
                <a:solidFill>
                  <a:srgbClr val="3A855D"/>
                </a:solidFill>
                <a:latin typeface="Public Sans"/>
              </a:rPr>
              <a:t> 69 </a:t>
            </a:r>
            <a:r>
              <a:rPr lang="en-US" sz="3099" spc="185" dirty="0" err="1">
                <a:solidFill>
                  <a:srgbClr val="3A855D"/>
                </a:solidFill>
                <a:latin typeface="Public Sans"/>
              </a:rPr>
              <a:t>transaksi</a:t>
            </a:r>
            <a:r>
              <a:rPr lang="en-US" sz="3099" spc="185" dirty="0">
                <a:solidFill>
                  <a:srgbClr val="3A855D"/>
                </a:solidFill>
                <a:latin typeface="Public Sans"/>
              </a:rPr>
              <a:t>. </a:t>
            </a:r>
            <a:r>
              <a:rPr lang="en-US" sz="3099" spc="185" dirty="0" err="1">
                <a:solidFill>
                  <a:srgbClr val="3A855D"/>
                </a:solidFill>
                <a:latin typeface="Public Sans"/>
              </a:rPr>
              <a:t>Posisi</a:t>
            </a:r>
            <a:r>
              <a:rPr lang="en-US" sz="3099" spc="185" dirty="0">
                <a:solidFill>
                  <a:srgbClr val="3A855D"/>
                </a:solidFill>
                <a:latin typeface="Public Sans"/>
              </a:rPr>
              <a:t> </a:t>
            </a:r>
            <a:r>
              <a:rPr lang="en-US" sz="3099" spc="185" dirty="0" err="1">
                <a:solidFill>
                  <a:srgbClr val="3A855D"/>
                </a:solidFill>
                <a:latin typeface="Public Sans"/>
              </a:rPr>
              <a:t>kedua</a:t>
            </a:r>
            <a:r>
              <a:rPr lang="en-US" sz="3099" spc="185" dirty="0">
                <a:solidFill>
                  <a:srgbClr val="3A855D"/>
                </a:solidFill>
                <a:latin typeface="Public Sans"/>
              </a:rPr>
              <a:t> untuk </a:t>
            </a:r>
            <a:r>
              <a:rPr lang="en-US" sz="3099" spc="185" dirty="0" err="1">
                <a:solidFill>
                  <a:srgbClr val="3A855D"/>
                </a:solidFill>
                <a:latin typeface="Public Sans"/>
              </a:rPr>
              <a:t>produk</a:t>
            </a:r>
            <a:r>
              <a:rPr lang="en-US" sz="3099" spc="185" dirty="0">
                <a:solidFill>
                  <a:srgbClr val="3A855D"/>
                </a:solidFill>
                <a:latin typeface="Public Sans"/>
              </a:rPr>
              <a:t>  B </a:t>
            </a:r>
            <a:r>
              <a:rPr lang="en-US" sz="3099" spc="185" dirty="0" err="1">
                <a:solidFill>
                  <a:srgbClr val="3A855D"/>
                </a:solidFill>
                <a:latin typeface="Public Sans"/>
              </a:rPr>
              <a:t>yaitu</a:t>
            </a:r>
            <a:r>
              <a:rPr lang="en-US" sz="3099" spc="185" dirty="0">
                <a:solidFill>
                  <a:srgbClr val="3A855D"/>
                </a:solidFill>
                <a:latin typeface="Public Sans"/>
              </a:rPr>
              <a:t> 64 </a:t>
            </a:r>
            <a:r>
              <a:rPr lang="en-US" sz="3099" spc="185" dirty="0" err="1">
                <a:solidFill>
                  <a:srgbClr val="3A855D"/>
                </a:solidFill>
                <a:latin typeface="Public Sans"/>
              </a:rPr>
              <a:t>transaksi</a:t>
            </a:r>
            <a:r>
              <a:rPr lang="en-US" sz="3099" spc="185" dirty="0">
                <a:solidFill>
                  <a:srgbClr val="3A855D"/>
                </a:solidFill>
                <a:latin typeface="Public Sans"/>
              </a:rPr>
              <a:t>. </a:t>
            </a:r>
            <a:r>
              <a:rPr lang="en-US" sz="3099" spc="185" dirty="0" err="1">
                <a:solidFill>
                  <a:srgbClr val="3A855D"/>
                </a:solidFill>
                <a:latin typeface="Public Sans"/>
              </a:rPr>
              <a:t>Posisi</a:t>
            </a:r>
            <a:r>
              <a:rPr lang="en-US" sz="3099" spc="185" dirty="0">
                <a:solidFill>
                  <a:srgbClr val="3A855D"/>
                </a:solidFill>
                <a:latin typeface="Public Sans"/>
              </a:rPr>
              <a:t> </a:t>
            </a:r>
            <a:r>
              <a:rPr lang="en-US" sz="3099" spc="185" dirty="0" err="1">
                <a:solidFill>
                  <a:srgbClr val="3A855D"/>
                </a:solidFill>
                <a:latin typeface="Public Sans"/>
              </a:rPr>
              <a:t>ketiga</a:t>
            </a:r>
            <a:r>
              <a:rPr lang="en-US" sz="3099" spc="185" dirty="0">
                <a:solidFill>
                  <a:srgbClr val="3A855D"/>
                </a:solidFill>
                <a:latin typeface="Public Sans"/>
              </a:rPr>
              <a:t> dan </a:t>
            </a:r>
            <a:r>
              <a:rPr lang="en-US" sz="3099" spc="185" dirty="0" err="1">
                <a:solidFill>
                  <a:srgbClr val="3A855D"/>
                </a:solidFill>
                <a:latin typeface="Public Sans"/>
              </a:rPr>
              <a:t>keempat</a:t>
            </a:r>
            <a:r>
              <a:rPr lang="en-US" sz="3099" spc="185" dirty="0">
                <a:solidFill>
                  <a:srgbClr val="3A855D"/>
                </a:solidFill>
                <a:latin typeface="Public Sans"/>
              </a:rPr>
              <a:t> untuk </a:t>
            </a:r>
            <a:r>
              <a:rPr lang="en-US" sz="3099" spc="185" dirty="0" err="1">
                <a:solidFill>
                  <a:srgbClr val="3A855D"/>
                </a:solidFill>
                <a:latin typeface="Public Sans"/>
              </a:rPr>
              <a:t>produk</a:t>
            </a:r>
            <a:r>
              <a:rPr lang="en-US" sz="3099" spc="185" dirty="0">
                <a:solidFill>
                  <a:srgbClr val="3A855D"/>
                </a:solidFill>
                <a:latin typeface="Public Sans"/>
              </a:rPr>
              <a:t> A dan E dengan </a:t>
            </a:r>
            <a:r>
              <a:rPr lang="en-US" sz="3099" spc="185" dirty="0" err="1">
                <a:solidFill>
                  <a:srgbClr val="3A855D"/>
                </a:solidFill>
                <a:latin typeface="Public Sans"/>
              </a:rPr>
              <a:t>jumlah</a:t>
            </a:r>
            <a:r>
              <a:rPr lang="en-US" sz="3099" spc="185" dirty="0">
                <a:solidFill>
                  <a:srgbClr val="3A855D"/>
                </a:solidFill>
                <a:latin typeface="Public Sans"/>
              </a:rPr>
              <a:t> </a:t>
            </a:r>
            <a:r>
              <a:rPr lang="en-US" sz="3099" spc="185" dirty="0" err="1">
                <a:solidFill>
                  <a:srgbClr val="3A855D"/>
                </a:solidFill>
                <a:latin typeface="Public Sans"/>
              </a:rPr>
              <a:t>transaksi</a:t>
            </a:r>
            <a:r>
              <a:rPr lang="en-US" sz="3099" spc="185" dirty="0">
                <a:solidFill>
                  <a:srgbClr val="3A855D"/>
                </a:solidFill>
                <a:latin typeface="Public Sans"/>
              </a:rPr>
              <a:t> yang sama </a:t>
            </a:r>
            <a:r>
              <a:rPr lang="en-US" sz="3099" spc="185" dirty="0" err="1">
                <a:solidFill>
                  <a:srgbClr val="3A855D"/>
                </a:solidFill>
                <a:latin typeface="Public Sans"/>
              </a:rPr>
              <a:t>yaitu</a:t>
            </a:r>
            <a:r>
              <a:rPr lang="en-US" sz="3099" spc="185" dirty="0">
                <a:solidFill>
                  <a:srgbClr val="3A855D"/>
                </a:solidFill>
                <a:latin typeface="Public Sans"/>
              </a:rPr>
              <a:t> 57.  </a:t>
            </a:r>
            <a:r>
              <a:rPr lang="en-US" sz="3099" spc="185" dirty="0" err="1">
                <a:solidFill>
                  <a:srgbClr val="3A855D"/>
                </a:solidFill>
                <a:latin typeface="Public Sans"/>
              </a:rPr>
              <a:t>Posisi</a:t>
            </a:r>
            <a:r>
              <a:rPr lang="en-US" sz="3099" spc="185" dirty="0">
                <a:solidFill>
                  <a:srgbClr val="3A855D"/>
                </a:solidFill>
                <a:latin typeface="Public Sans"/>
              </a:rPr>
              <a:t> </a:t>
            </a:r>
            <a:r>
              <a:rPr lang="en-US" sz="3099" spc="185" dirty="0" err="1">
                <a:solidFill>
                  <a:srgbClr val="3A855D"/>
                </a:solidFill>
                <a:latin typeface="Public Sans"/>
              </a:rPr>
              <a:t>kelima</a:t>
            </a:r>
            <a:r>
              <a:rPr lang="en-US" sz="3099" spc="185" dirty="0">
                <a:solidFill>
                  <a:srgbClr val="3A855D"/>
                </a:solidFill>
                <a:latin typeface="Public Sans"/>
              </a:rPr>
              <a:t> untuk </a:t>
            </a:r>
            <a:r>
              <a:rPr lang="en-US" sz="3099" spc="185" dirty="0" err="1">
                <a:solidFill>
                  <a:srgbClr val="3A855D"/>
                </a:solidFill>
                <a:latin typeface="Public Sans"/>
              </a:rPr>
              <a:t>produk</a:t>
            </a:r>
            <a:r>
              <a:rPr lang="en-US" sz="3099" spc="185" dirty="0">
                <a:solidFill>
                  <a:srgbClr val="3A855D"/>
                </a:solidFill>
                <a:latin typeface="Public Sans"/>
              </a:rPr>
              <a:t> C dengan </a:t>
            </a:r>
            <a:r>
              <a:rPr lang="en-US" sz="3099" spc="185" dirty="0" err="1">
                <a:solidFill>
                  <a:srgbClr val="3A855D"/>
                </a:solidFill>
                <a:latin typeface="Public Sans"/>
              </a:rPr>
              <a:t>jumlah</a:t>
            </a:r>
            <a:r>
              <a:rPr lang="en-US" sz="3099" spc="185" dirty="0">
                <a:solidFill>
                  <a:srgbClr val="3A855D"/>
                </a:solidFill>
                <a:latin typeface="Public Sans"/>
              </a:rPr>
              <a:t> </a:t>
            </a:r>
            <a:r>
              <a:rPr lang="en-US" sz="3099" spc="185" dirty="0" err="1">
                <a:solidFill>
                  <a:srgbClr val="3A855D"/>
                </a:solidFill>
                <a:latin typeface="Public Sans"/>
              </a:rPr>
              <a:t>transaksi</a:t>
            </a:r>
            <a:r>
              <a:rPr lang="en-US" sz="3099" spc="185" dirty="0">
                <a:solidFill>
                  <a:srgbClr val="3A855D"/>
                </a:solidFill>
                <a:latin typeface="Public Sans"/>
              </a:rPr>
              <a:t> 51.</a:t>
            </a:r>
          </a:p>
        </p:txBody>
      </p:sp>
      <p:pic>
        <p:nvPicPr>
          <p:cNvPr id="2050" name="Picture 2">
            <a:extLst>
              <a:ext uri="{FF2B5EF4-FFF2-40B4-BE49-F238E27FC236}">
                <a16:creationId xmlns:a16="http://schemas.microsoft.com/office/drawing/2014/main" id="{E978B2D5-1267-4305-AF5D-DA8255EC26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86200" y="190500"/>
            <a:ext cx="10412149" cy="571831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301" r="-1828" b="-16301"/>
            </a:stretch>
          </a:blipFill>
        </p:spPr>
      </p:sp>
      <p:sp>
        <p:nvSpPr>
          <p:cNvPr id="4" name="TextBox 4"/>
          <p:cNvSpPr txBox="1"/>
          <p:nvPr/>
        </p:nvSpPr>
        <p:spPr>
          <a:xfrm>
            <a:off x="391806" y="458839"/>
            <a:ext cx="8229159" cy="2103140"/>
          </a:xfrm>
          <a:prstGeom prst="rect">
            <a:avLst/>
          </a:prstGeom>
        </p:spPr>
        <p:txBody>
          <a:bodyPr lIns="0" tIns="0" rIns="0" bIns="0" rtlCol="0" anchor="t">
            <a:spAutoFit/>
          </a:bodyPr>
          <a:lstStyle/>
          <a:p>
            <a:pPr>
              <a:lnSpc>
                <a:spcPts val="8159"/>
              </a:lnSpc>
            </a:pPr>
            <a:r>
              <a:rPr lang="en-US" sz="8499" spc="-696" dirty="0" err="1">
                <a:solidFill>
                  <a:srgbClr val="3A855D"/>
                </a:solidFill>
                <a:latin typeface="Public Sans"/>
              </a:rPr>
              <a:t>Distribusi</a:t>
            </a:r>
            <a:r>
              <a:rPr lang="en-US" sz="8499" spc="-696" dirty="0">
                <a:solidFill>
                  <a:srgbClr val="3A855D"/>
                </a:solidFill>
                <a:latin typeface="Public Sans"/>
              </a:rPr>
              <a:t> Status User</a:t>
            </a:r>
          </a:p>
        </p:txBody>
      </p:sp>
      <p:sp>
        <p:nvSpPr>
          <p:cNvPr id="5" name="TextBox 5"/>
          <p:cNvSpPr txBox="1"/>
          <p:nvPr/>
        </p:nvSpPr>
        <p:spPr>
          <a:xfrm>
            <a:off x="391806" y="2813562"/>
            <a:ext cx="7615006" cy="9197454"/>
          </a:xfrm>
          <a:prstGeom prst="rect">
            <a:avLst/>
          </a:prstGeom>
        </p:spPr>
        <p:txBody>
          <a:bodyPr lIns="0" tIns="0" rIns="0" bIns="0" rtlCol="0" anchor="t">
            <a:spAutoFit/>
          </a:bodyPr>
          <a:lstStyle/>
          <a:p>
            <a:pPr>
              <a:lnSpc>
                <a:spcPts val="3644"/>
              </a:lnSpc>
            </a:pPr>
            <a:r>
              <a:rPr lang="en-US" sz="2699" spc="161" dirty="0" err="1">
                <a:solidFill>
                  <a:srgbClr val="3A855D"/>
                </a:solidFill>
                <a:latin typeface="Public Sans"/>
              </a:rPr>
              <a:t>Menampilkan</a:t>
            </a:r>
            <a:r>
              <a:rPr lang="en-US" sz="2699" spc="161" dirty="0">
                <a:solidFill>
                  <a:srgbClr val="3A855D"/>
                </a:solidFill>
                <a:latin typeface="Public Sans"/>
              </a:rPr>
              <a:t> </a:t>
            </a:r>
            <a:r>
              <a:rPr lang="en-US" sz="2699" spc="161" dirty="0" err="1">
                <a:solidFill>
                  <a:srgbClr val="3A855D"/>
                </a:solidFill>
                <a:latin typeface="Public Sans"/>
              </a:rPr>
              <a:t>segementasi</a:t>
            </a:r>
            <a:r>
              <a:rPr lang="en-US" sz="2699" spc="161" dirty="0">
                <a:solidFill>
                  <a:srgbClr val="3A855D"/>
                </a:solidFill>
                <a:latin typeface="Public Sans"/>
              </a:rPr>
              <a:t> </a:t>
            </a:r>
            <a:r>
              <a:rPr lang="en-US" sz="2699" spc="161" dirty="0" err="1">
                <a:solidFill>
                  <a:srgbClr val="3A855D"/>
                </a:solidFill>
                <a:latin typeface="Public Sans"/>
              </a:rPr>
              <a:t>distribusi</a:t>
            </a:r>
            <a:r>
              <a:rPr lang="en-US" sz="2699" spc="161" dirty="0">
                <a:solidFill>
                  <a:srgbClr val="3A855D"/>
                </a:solidFill>
                <a:latin typeface="Public Sans"/>
              </a:rPr>
              <a:t> </a:t>
            </a:r>
            <a:r>
              <a:rPr lang="en-US" sz="2699" spc="161" dirty="0" err="1">
                <a:solidFill>
                  <a:srgbClr val="3A855D"/>
                </a:solidFill>
                <a:latin typeface="Public Sans"/>
              </a:rPr>
              <a:t>dari</a:t>
            </a:r>
            <a:r>
              <a:rPr lang="en-US" sz="2699" spc="161" dirty="0">
                <a:solidFill>
                  <a:srgbClr val="3A855D"/>
                </a:solidFill>
                <a:latin typeface="Public Sans"/>
              </a:rPr>
              <a:t> Status User. User dengan status premium </a:t>
            </a:r>
            <a:r>
              <a:rPr lang="en-US" sz="2699" spc="161" dirty="0" err="1">
                <a:solidFill>
                  <a:srgbClr val="3A855D"/>
                </a:solidFill>
                <a:latin typeface="Public Sans"/>
              </a:rPr>
              <a:t>menduduki</a:t>
            </a:r>
            <a:r>
              <a:rPr lang="en-US" sz="2699" spc="161" dirty="0">
                <a:solidFill>
                  <a:srgbClr val="3A855D"/>
                </a:solidFill>
                <a:latin typeface="Public Sans"/>
              </a:rPr>
              <a:t> </a:t>
            </a:r>
            <a:r>
              <a:rPr lang="en-US" sz="2699" spc="161" dirty="0" err="1">
                <a:solidFill>
                  <a:srgbClr val="3A855D"/>
                </a:solidFill>
                <a:latin typeface="Public Sans"/>
              </a:rPr>
              <a:t>jumlah</a:t>
            </a:r>
            <a:r>
              <a:rPr lang="en-US" sz="2699" spc="161" dirty="0">
                <a:solidFill>
                  <a:srgbClr val="3A855D"/>
                </a:solidFill>
                <a:latin typeface="Public Sans"/>
              </a:rPr>
              <a:t> </a:t>
            </a:r>
            <a:r>
              <a:rPr lang="en-US" sz="2699" spc="161" dirty="0" err="1">
                <a:solidFill>
                  <a:srgbClr val="3A855D"/>
                </a:solidFill>
                <a:latin typeface="Public Sans"/>
              </a:rPr>
              <a:t>terbanyak</a:t>
            </a:r>
            <a:r>
              <a:rPr lang="en-US" sz="2699" spc="161" dirty="0">
                <a:solidFill>
                  <a:srgbClr val="3A855D"/>
                </a:solidFill>
                <a:latin typeface="Public Sans"/>
              </a:rPr>
              <a:t> </a:t>
            </a:r>
            <a:r>
              <a:rPr lang="en-US" sz="2699" spc="161" dirty="0" err="1">
                <a:solidFill>
                  <a:srgbClr val="3A855D"/>
                </a:solidFill>
                <a:latin typeface="Public Sans"/>
              </a:rPr>
              <a:t>yaitu</a:t>
            </a:r>
            <a:r>
              <a:rPr lang="en-US" sz="2699" spc="161" dirty="0">
                <a:solidFill>
                  <a:srgbClr val="3A855D"/>
                </a:solidFill>
                <a:latin typeface="Public Sans"/>
              </a:rPr>
              <a:t> </a:t>
            </a:r>
            <a:r>
              <a:rPr lang="en-US" sz="2699" spc="161" dirty="0" err="1">
                <a:solidFill>
                  <a:srgbClr val="3A855D"/>
                </a:solidFill>
                <a:latin typeface="Public Sans"/>
              </a:rPr>
              <a:t>sejumlah</a:t>
            </a:r>
            <a:r>
              <a:rPr lang="en-US" sz="2699" spc="161" dirty="0">
                <a:solidFill>
                  <a:srgbClr val="3A855D"/>
                </a:solidFill>
                <a:latin typeface="Public Sans"/>
              </a:rPr>
              <a:t> 16 User, untuk status basic </a:t>
            </a:r>
            <a:r>
              <a:rPr lang="en-US" sz="2699" spc="161" dirty="0" err="1">
                <a:solidFill>
                  <a:srgbClr val="3A855D"/>
                </a:solidFill>
                <a:latin typeface="Public Sans"/>
              </a:rPr>
              <a:t>sejumlah</a:t>
            </a:r>
            <a:r>
              <a:rPr lang="en-US" sz="2699" spc="161">
                <a:solidFill>
                  <a:srgbClr val="3A855D"/>
                </a:solidFill>
                <a:latin typeface="Public Sans"/>
              </a:rPr>
              <a:t> 4 User. </a:t>
            </a:r>
          </a:p>
          <a:p>
            <a:pPr>
              <a:lnSpc>
                <a:spcPts val="3644"/>
              </a:lnSpc>
            </a:pPr>
            <a:r>
              <a:rPr lang="en-US" sz="2699" spc="161" dirty="0" err="1">
                <a:solidFill>
                  <a:srgbClr val="3A855D"/>
                </a:solidFill>
                <a:latin typeface="Public Sans"/>
              </a:rPr>
              <a:t>Menampilkan</a:t>
            </a:r>
            <a:r>
              <a:rPr lang="en-US" sz="2699" spc="161" dirty="0">
                <a:solidFill>
                  <a:srgbClr val="3A855D"/>
                </a:solidFill>
                <a:latin typeface="Public Sans"/>
              </a:rPr>
              <a:t> </a:t>
            </a:r>
            <a:r>
              <a:rPr lang="en-US" sz="2699" spc="161" dirty="0" err="1">
                <a:solidFill>
                  <a:srgbClr val="3A855D"/>
                </a:solidFill>
                <a:latin typeface="Public Sans"/>
              </a:rPr>
              <a:t>segmentasi</a:t>
            </a:r>
            <a:r>
              <a:rPr lang="en-US" sz="2699" spc="161" dirty="0">
                <a:solidFill>
                  <a:srgbClr val="3A855D"/>
                </a:solidFill>
                <a:latin typeface="Public Sans"/>
              </a:rPr>
              <a:t> </a:t>
            </a:r>
            <a:r>
              <a:rPr lang="en-US" sz="2699" spc="161" dirty="0" err="1">
                <a:solidFill>
                  <a:srgbClr val="3A855D"/>
                </a:solidFill>
                <a:latin typeface="Public Sans"/>
              </a:rPr>
              <a:t>dari</a:t>
            </a:r>
            <a:r>
              <a:rPr lang="en-US" sz="2699" spc="161" dirty="0">
                <a:solidFill>
                  <a:srgbClr val="3A855D"/>
                </a:solidFill>
                <a:latin typeface="Public Sans"/>
              </a:rPr>
              <a:t> </a:t>
            </a:r>
            <a:r>
              <a:rPr lang="en-US" sz="2699" spc="161" dirty="0" err="1">
                <a:solidFill>
                  <a:srgbClr val="3A855D"/>
                </a:solidFill>
                <a:latin typeface="Public Sans"/>
              </a:rPr>
              <a:t>pelanggan</a:t>
            </a:r>
            <a:r>
              <a:rPr lang="en-US" sz="2699" spc="161" dirty="0">
                <a:solidFill>
                  <a:srgbClr val="3A855D"/>
                </a:solidFill>
                <a:latin typeface="Public Sans"/>
              </a:rPr>
              <a:t> </a:t>
            </a:r>
            <a:r>
              <a:rPr lang="en-US" sz="2699" spc="161" dirty="0" err="1">
                <a:solidFill>
                  <a:srgbClr val="3A855D"/>
                </a:solidFill>
                <a:latin typeface="Public Sans"/>
              </a:rPr>
              <a:t>berdasarkan</a:t>
            </a:r>
            <a:r>
              <a:rPr lang="en-US" sz="2699" spc="161" dirty="0">
                <a:solidFill>
                  <a:srgbClr val="3A855D"/>
                </a:solidFill>
                <a:latin typeface="Public Sans"/>
              </a:rPr>
              <a:t> </a:t>
            </a:r>
            <a:r>
              <a:rPr lang="en-US" sz="2699" spc="161" dirty="0" err="1">
                <a:solidFill>
                  <a:srgbClr val="3A855D"/>
                </a:solidFill>
                <a:latin typeface="Public Sans"/>
              </a:rPr>
              <a:t>Kriteria</a:t>
            </a:r>
            <a:r>
              <a:rPr lang="en-US" sz="2699" spc="161" dirty="0">
                <a:solidFill>
                  <a:srgbClr val="3A855D"/>
                </a:solidFill>
                <a:latin typeface="Public Sans"/>
              </a:rPr>
              <a:t> Status dan Product, dengan </a:t>
            </a:r>
            <a:r>
              <a:rPr lang="en-US" sz="2699" spc="161" dirty="0" err="1">
                <a:solidFill>
                  <a:srgbClr val="3A855D"/>
                </a:solidFill>
                <a:latin typeface="Public Sans"/>
              </a:rPr>
              <a:t>menunjukkan</a:t>
            </a:r>
            <a:r>
              <a:rPr lang="en-US" sz="2699" spc="161" dirty="0">
                <a:solidFill>
                  <a:srgbClr val="3A855D"/>
                </a:solidFill>
                <a:latin typeface="Public Sans"/>
              </a:rPr>
              <a:t> </a:t>
            </a:r>
            <a:r>
              <a:rPr lang="en-US" sz="2699" spc="161" dirty="0" err="1">
                <a:solidFill>
                  <a:srgbClr val="3A855D"/>
                </a:solidFill>
                <a:latin typeface="Public Sans"/>
              </a:rPr>
              <a:t>jumlah</a:t>
            </a:r>
            <a:r>
              <a:rPr lang="en-US" sz="2699" spc="161" dirty="0">
                <a:solidFill>
                  <a:srgbClr val="3A855D"/>
                </a:solidFill>
                <a:latin typeface="Public Sans"/>
              </a:rPr>
              <a:t> </a:t>
            </a:r>
            <a:r>
              <a:rPr lang="en-US" sz="2699" spc="161" dirty="0" err="1">
                <a:solidFill>
                  <a:srgbClr val="3A855D"/>
                </a:solidFill>
                <a:latin typeface="Public Sans"/>
              </a:rPr>
              <a:t>pelanggan</a:t>
            </a:r>
            <a:r>
              <a:rPr lang="en-US" sz="2699" spc="161" dirty="0">
                <a:solidFill>
                  <a:srgbClr val="3A855D"/>
                </a:solidFill>
                <a:latin typeface="Public Sans"/>
              </a:rPr>
              <a:t> untuk </a:t>
            </a:r>
            <a:r>
              <a:rPr lang="en-US" sz="2699" spc="161" dirty="0" err="1">
                <a:solidFill>
                  <a:srgbClr val="3A855D"/>
                </a:solidFill>
                <a:latin typeface="Public Sans"/>
              </a:rPr>
              <a:t>setiap</a:t>
            </a:r>
            <a:r>
              <a:rPr lang="en-US" sz="2699" spc="161" dirty="0">
                <a:solidFill>
                  <a:srgbClr val="3A855D"/>
                </a:solidFill>
                <a:latin typeface="Public Sans"/>
              </a:rPr>
              <a:t> </a:t>
            </a:r>
            <a:r>
              <a:rPr lang="en-US" sz="2699" spc="161" dirty="0" err="1">
                <a:solidFill>
                  <a:srgbClr val="3A855D"/>
                </a:solidFill>
                <a:latin typeface="Public Sans"/>
              </a:rPr>
              <a:t>kombinasi</a:t>
            </a:r>
            <a:r>
              <a:rPr lang="en-US" sz="2699" spc="161" dirty="0">
                <a:solidFill>
                  <a:srgbClr val="3A855D"/>
                </a:solidFill>
                <a:latin typeface="Public Sans"/>
              </a:rPr>
              <a:t> status dan </a:t>
            </a:r>
            <a:r>
              <a:rPr lang="en-US" sz="2699" spc="161" dirty="0" err="1">
                <a:solidFill>
                  <a:srgbClr val="3A855D"/>
                </a:solidFill>
                <a:latin typeface="Public Sans"/>
              </a:rPr>
              <a:t>produk</a:t>
            </a:r>
            <a:r>
              <a:rPr lang="en-US" sz="2699" spc="161" dirty="0">
                <a:solidFill>
                  <a:srgbClr val="3A855D"/>
                </a:solidFill>
                <a:latin typeface="Public Sans"/>
              </a:rPr>
              <a:t>. Hasil </a:t>
            </a:r>
            <a:r>
              <a:rPr lang="en-US" sz="2699" spc="161" dirty="0" err="1">
                <a:solidFill>
                  <a:srgbClr val="3A855D"/>
                </a:solidFill>
                <a:latin typeface="Public Sans"/>
              </a:rPr>
              <a:t>analisis</a:t>
            </a:r>
            <a:r>
              <a:rPr lang="en-US" sz="2699" spc="161" dirty="0">
                <a:solidFill>
                  <a:srgbClr val="3A855D"/>
                </a:solidFill>
                <a:latin typeface="Public Sans"/>
              </a:rPr>
              <a:t> </a:t>
            </a:r>
            <a:r>
              <a:rPr lang="en-US" sz="2699" spc="161" dirty="0" err="1">
                <a:solidFill>
                  <a:srgbClr val="3A855D"/>
                </a:solidFill>
                <a:latin typeface="Public Sans"/>
              </a:rPr>
              <a:t>menunjukkan</a:t>
            </a:r>
            <a:r>
              <a:rPr lang="en-US" sz="2699" spc="161" dirty="0">
                <a:solidFill>
                  <a:srgbClr val="3A855D"/>
                </a:solidFill>
                <a:latin typeface="Public Sans"/>
              </a:rPr>
              <a:t> Product Party Cone </a:t>
            </a:r>
            <a:r>
              <a:rPr lang="en-US" sz="2699" spc="161" dirty="0" err="1">
                <a:solidFill>
                  <a:srgbClr val="3A855D"/>
                </a:solidFill>
                <a:latin typeface="Public Sans"/>
              </a:rPr>
              <a:t>mendapat</a:t>
            </a:r>
            <a:r>
              <a:rPr lang="en-US" sz="2699" spc="161" dirty="0">
                <a:solidFill>
                  <a:srgbClr val="3A855D"/>
                </a:solidFill>
                <a:latin typeface="Public Sans"/>
              </a:rPr>
              <a:t> </a:t>
            </a:r>
            <a:r>
              <a:rPr lang="en-US" sz="2699" spc="161" dirty="0" err="1">
                <a:solidFill>
                  <a:srgbClr val="3A855D"/>
                </a:solidFill>
                <a:latin typeface="Public Sans"/>
              </a:rPr>
              <a:t>transaksi</a:t>
            </a:r>
            <a:r>
              <a:rPr lang="en-US" sz="2699" spc="161" dirty="0">
                <a:solidFill>
                  <a:srgbClr val="3A855D"/>
                </a:solidFill>
                <a:latin typeface="Public Sans"/>
              </a:rPr>
              <a:t> </a:t>
            </a:r>
            <a:r>
              <a:rPr lang="en-US" sz="2699" spc="161" dirty="0" err="1">
                <a:solidFill>
                  <a:srgbClr val="3A855D"/>
                </a:solidFill>
                <a:latin typeface="Public Sans"/>
              </a:rPr>
              <a:t>terbanyak</a:t>
            </a:r>
            <a:r>
              <a:rPr lang="en-US" sz="2699" spc="161" dirty="0">
                <a:solidFill>
                  <a:srgbClr val="3A855D"/>
                </a:solidFill>
                <a:latin typeface="Public Sans"/>
              </a:rPr>
              <a:t> oleh </a:t>
            </a:r>
            <a:r>
              <a:rPr lang="en-US" sz="2699" spc="161" dirty="0" err="1">
                <a:solidFill>
                  <a:srgbClr val="3A855D"/>
                </a:solidFill>
                <a:latin typeface="Public Sans"/>
              </a:rPr>
              <a:t>Pelanggan</a:t>
            </a:r>
            <a:r>
              <a:rPr lang="en-US" sz="2699" spc="161" dirty="0">
                <a:solidFill>
                  <a:srgbClr val="3A855D"/>
                </a:solidFill>
                <a:latin typeface="Public Sans"/>
              </a:rPr>
              <a:t> dengan status Tidak </a:t>
            </a:r>
            <a:r>
              <a:rPr lang="en-US" sz="2699" spc="161" dirty="0" err="1">
                <a:solidFill>
                  <a:srgbClr val="3A855D"/>
                </a:solidFill>
                <a:latin typeface="Public Sans"/>
              </a:rPr>
              <a:t>Berlangganan</a:t>
            </a:r>
            <a:r>
              <a:rPr lang="en-US" sz="2699" spc="161" dirty="0">
                <a:solidFill>
                  <a:srgbClr val="3A855D"/>
                </a:solidFill>
                <a:latin typeface="Public Sans"/>
              </a:rPr>
              <a:t>, </a:t>
            </a:r>
            <a:r>
              <a:rPr lang="en-US" sz="2699" spc="161" dirty="0" err="1">
                <a:solidFill>
                  <a:srgbClr val="3A855D"/>
                </a:solidFill>
                <a:latin typeface="Public Sans"/>
              </a:rPr>
              <a:t>sedangkan</a:t>
            </a:r>
            <a:r>
              <a:rPr lang="en-US" sz="2699" spc="161" dirty="0">
                <a:solidFill>
                  <a:srgbClr val="3A855D"/>
                </a:solidFill>
                <a:latin typeface="Public Sans"/>
              </a:rPr>
              <a:t> untuk </a:t>
            </a:r>
            <a:r>
              <a:rPr lang="en-US" sz="2699" spc="161" dirty="0" err="1">
                <a:solidFill>
                  <a:srgbClr val="3A855D"/>
                </a:solidFill>
                <a:latin typeface="Public Sans"/>
              </a:rPr>
              <a:t>pelanggan</a:t>
            </a:r>
            <a:r>
              <a:rPr lang="en-US" sz="2699" spc="161" dirty="0">
                <a:solidFill>
                  <a:srgbClr val="3A855D"/>
                </a:solidFill>
                <a:latin typeface="Public Sans"/>
              </a:rPr>
              <a:t> dengan status </a:t>
            </a:r>
            <a:r>
              <a:rPr lang="en-US" sz="2699" spc="161" dirty="0" err="1">
                <a:solidFill>
                  <a:srgbClr val="3A855D"/>
                </a:solidFill>
                <a:latin typeface="Public Sans"/>
              </a:rPr>
              <a:t>berlangganan</a:t>
            </a:r>
            <a:r>
              <a:rPr lang="en-US" sz="2699" spc="161" dirty="0">
                <a:solidFill>
                  <a:srgbClr val="3A855D"/>
                </a:solidFill>
                <a:latin typeface="Public Sans"/>
              </a:rPr>
              <a:t> </a:t>
            </a:r>
            <a:r>
              <a:rPr lang="en-US" sz="2699" spc="161" dirty="0" err="1">
                <a:solidFill>
                  <a:srgbClr val="3A855D"/>
                </a:solidFill>
                <a:latin typeface="Public Sans"/>
              </a:rPr>
              <a:t>transaksi</a:t>
            </a:r>
            <a:r>
              <a:rPr lang="en-US" sz="2699" spc="161" dirty="0">
                <a:solidFill>
                  <a:srgbClr val="3A855D"/>
                </a:solidFill>
                <a:latin typeface="Public Sans"/>
              </a:rPr>
              <a:t> </a:t>
            </a:r>
            <a:r>
              <a:rPr lang="en-US" sz="2699" spc="161" dirty="0" err="1">
                <a:solidFill>
                  <a:srgbClr val="3A855D"/>
                </a:solidFill>
                <a:latin typeface="Public Sans"/>
              </a:rPr>
              <a:t>terbanyak</a:t>
            </a:r>
            <a:r>
              <a:rPr lang="en-US" sz="2699" spc="161" dirty="0">
                <a:solidFill>
                  <a:srgbClr val="3A855D"/>
                </a:solidFill>
                <a:latin typeface="Public Sans"/>
              </a:rPr>
              <a:t> dengan </a:t>
            </a:r>
            <a:r>
              <a:rPr lang="en-US" sz="2699" spc="161" dirty="0" err="1">
                <a:solidFill>
                  <a:srgbClr val="3A855D"/>
                </a:solidFill>
                <a:latin typeface="Public Sans"/>
              </a:rPr>
              <a:t>produk</a:t>
            </a:r>
            <a:r>
              <a:rPr lang="en-US" sz="2699" spc="161" dirty="0">
                <a:solidFill>
                  <a:srgbClr val="3A855D"/>
                </a:solidFill>
                <a:latin typeface="Public Sans"/>
              </a:rPr>
              <a:t> Baking set. </a:t>
            </a:r>
          </a:p>
          <a:p>
            <a:pPr>
              <a:lnSpc>
                <a:spcPts val="3644"/>
              </a:lnSpc>
            </a:pPr>
            <a:endParaRPr lang="en-US" sz="2699" spc="161" dirty="0">
              <a:solidFill>
                <a:srgbClr val="3A855D"/>
              </a:solidFill>
              <a:latin typeface="Public Sans"/>
            </a:endParaRPr>
          </a:p>
          <a:p>
            <a:pPr marL="0" lvl="0" indent="0">
              <a:lnSpc>
                <a:spcPts val="3644"/>
              </a:lnSpc>
              <a:spcBef>
                <a:spcPct val="0"/>
              </a:spcBef>
            </a:pPr>
            <a:r>
              <a:rPr lang="en-US" sz="2699" spc="161" dirty="0" err="1">
                <a:solidFill>
                  <a:srgbClr val="3A855D"/>
                </a:solidFill>
                <a:latin typeface="Public Sans"/>
              </a:rPr>
              <a:t>Analisis</a:t>
            </a:r>
            <a:r>
              <a:rPr lang="en-US" sz="2699" spc="161" dirty="0">
                <a:solidFill>
                  <a:srgbClr val="3A855D"/>
                </a:solidFill>
                <a:latin typeface="Public Sans"/>
              </a:rPr>
              <a:t> ini dapat </a:t>
            </a:r>
            <a:r>
              <a:rPr lang="en-US" sz="2699" spc="161" dirty="0" err="1">
                <a:solidFill>
                  <a:srgbClr val="3A855D"/>
                </a:solidFill>
                <a:latin typeface="Public Sans"/>
              </a:rPr>
              <a:t>memberikan</a:t>
            </a:r>
            <a:r>
              <a:rPr lang="en-US" sz="2699" spc="161" dirty="0">
                <a:solidFill>
                  <a:srgbClr val="3A855D"/>
                </a:solidFill>
                <a:latin typeface="Public Sans"/>
              </a:rPr>
              <a:t> </a:t>
            </a:r>
            <a:r>
              <a:rPr lang="en-US" sz="2699" spc="161" dirty="0" err="1">
                <a:solidFill>
                  <a:srgbClr val="3A855D"/>
                </a:solidFill>
                <a:latin typeface="Public Sans"/>
              </a:rPr>
              <a:t>pandangan</a:t>
            </a:r>
            <a:r>
              <a:rPr lang="en-US" sz="2699" spc="161" dirty="0">
                <a:solidFill>
                  <a:srgbClr val="3A855D"/>
                </a:solidFill>
                <a:latin typeface="Public Sans"/>
              </a:rPr>
              <a:t> </a:t>
            </a:r>
            <a:r>
              <a:rPr lang="en-US" sz="2699" spc="161" dirty="0" err="1">
                <a:solidFill>
                  <a:srgbClr val="3A855D"/>
                </a:solidFill>
                <a:latin typeface="Public Sans"/>
              </a:rPr>
              <a:t>tentang</a:t>
            </a:r>
            <a:r>
              <a:rPr lang="en-US" sz="2699" spc="161" dirty="0">
                <a:solidFill>
                  <a:srgbClr val="3A855D"/>
                </a:solidFill>
                <a:latin typeface="Public Sans"/>
              </a:rPr>
              <a:t> </a:t>
            </a:r>
            <a:r>
              <a:rPr lang="en-US" sz="2699" spc="161" dirty="0" err="1">
                <a:solidFill>
                  <a:srgbClr val="3A855D"/>
                </a:solidFill>
                <a:latin typeface="Public Sans"/>
              </a:rPr>
              <a:t>seberapa</a:t>
            </a:r>
            <a:r>
              <a:rPr lang="en-US" sz="2699" spc="161" dirty="0">
                <a:solidFill>
                  <a:srgbClr val="3A855D"/>
                </a:solidFill>
                <a:latin typeface="Public Sans"/>
              </a:rPr>
              <a:t> </a:t>
            </a:r>
            <a:r>
              <a:rPr lang="en-US" sz="2699" spc="161" dirty="0" err="1">
                <a:solidFill>
                  <a:srgbClr val="3A855D"/>
                </a:solidFill>
                <a:latin typeface="Public Sans"/>
              </a:rPr>
              <a:t>populer</a:t>
            </a:r>
            <a:r>
              <a:rPr lang="en-US" sz="2699" spc="161" dirty="0">
                <a:solidFill>
                  <a:srgbClr val="3A855D"/>
                </a:solidFill>
                <a:latin typeface="Public Sans"/>
              </a:rPr>
              <a:t> atau </a:t>
            </a:r>
            <a:r>
              <a:rPr lang="en-US" sz="2699" spc="161" dirty="0" err="1">
                <a:solidFill>
                  <a:srgbClr val="3A855D"/>
                </a:solidFill>
                <a:latin typeface="Public Sans"/>
              </a:rPr>
              <a:t>menarik</a:t>
            </a:r>
            <a:r>
              <a:rPr lang="en-US" sz="2699" spc="161" dirty="0">
                <a:solidFill>
                  <a:srgbClr val="3A855D"/>
                </a:solidFill>
                <a:latin typeface="Public Sans"/>
              </a:rPr>
              <a:t> </a:t>
            </a:r>
            <a:r>
              <a:rPr lang="en-US" sz="2699" spc="161" dirty="0" err="1">
                <a:solidFill>
                  <a:srgbClr val="3A855D"/>
                </a:solidFill>
                <a:latin typeface="Public Sans"/>
              </a:rPr>
              <a:t>produk</a:t>
            </a:r>
            <a:r>
              <a:rPr lang="en-US" sz="2699" spc="161" dirty="0">
                <a:solidFill>
                  <a:srgbClr val="3A855D"/>
                </a:solidFill>
                <a:latin typeface="Public Sans"/>
              </a:rPr>
              <a:t> </a:t>
            </a:r>
            <a:r>
              <a:rPr lang="en-US" sz="2699" spc="161" dirty="0" err="1">
                <a:solidFill>
                  <a:srgbClr val="3A855D"/>
                </a:solidFill>
                <a:latin typeface="Public Sans"/>
              </a:rPr>
              <a:t>dalam</a:t>
            </a:r>
            <a:r>
              <a:rPr lang="en-US" sz="2699" spc="161" dirty="0">
                <a:solidFill>
                  <a:srgbClr val="3A855D"/>
                </a:solidFill>
                <a:latin typeface="Public Sans"/>
              </a:rPr>
              <a:t> </a:t>
            </a:r>
            <a:r>
              <a:rPr lang="en-US" sz="2699" spc="161" dirty="0" err="1">
                <a:solidFill>
                  <a:srgbClr val="3A855D"/>
                </a:solidFill>
                <a:latin typeface="Public Sans"/>
              </a:rPr>
              <a:t>setiap</a:t>
            </a:r>
            <a:r>
              <a:rPr lang="en-US" sz="2699" spc="161" dirty="0">
                <a:solidFill>
                  <a:srgbClr val="3A855D"/>
                </a:solidFill>
                <a:latin typeface="Public Sans"/>
              </a:rPr>
              <a:t> status </a:t>
            </a:r>
            <a:r>
              <a:rPr lang="en-US" sz="2699" spc="161" dirty="0" err="1">
                <a:solidFill>
                  <a:srgbClr val="3A855D"/>
                </a:solidFill>
                <a:latin typeface="Public Sans"/>
              </a:rPr>
              <a:t>pelanggan</a:t>
            </a:r>
            <a:endParaRPr lang="en-US" sz="2699" spc="161" dirty="0">
              <a:solidFill>
                <a:srgbClr val="3A855D"/>
              </a:solidFill>
              <a:latin typeface="Public Sans"/>
            </a:endParaRPr>
          </a:p>
        </p:txBody>
      </p:sp>
      <p:pic>
        <p:nvPicPr>
          <p:cNvPr id="3074" name="Picture 2">
            <a:extLst>
              <a:ext uri="{FF2B5EF4-FFF2-40B4-BE49-F238E27FC236}">
                <a16:creationId xmlns:a16="http://schemas.microsoft.com/office/drawing/2014/main" id="{58407DB9-B778-4120-8A22-06577D4786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89690" y="952500"/>
            <a:ext cx="8423861" cy="871525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301" r="-1828" b="-16301"/>
            </a:stretch>
          </a:blipFill>
        </p:spPr>
      </p:sp>
      <p:sp>
        <p:nvSpPr>
          <p:cNvPr id="3" name="Freeform 3"/>
          <p:cNvSpPr/>
          <p:nvPr/>
        </p:nvSpPr>
        <p:spPr>
          <a:xfrm>
            <a:off x="2289592" y="0"/>
            <a:ext cx="13129829" cy="5256604"/>
          </a:xfrm>
          <a:custGeom>
            <a:avLst/>
            <a:gdLst/>
            <a:ahLst/>
            <a:cxnLst/>
            <a:rect l="l" t="t" r="r" b="b"/>
            <a:pathLst>
              <a:path w="13129829" h="5256604">
                <a:moveTo>
                  <a:pt x="0" y="0"/>
                </a:moveTo>
                <a:lnTo>
                  <a:pt x="13129829" y="0"/>
                </a:lnTo>
                <a:lnTo>
                  <a:pt x="13129829" y="5256604"/>
                </a:lnTo>
                <a:lnTo>
                  <a:pt x="0" y="5256604"/>
                </a:lnTo>
                <a:lnTo>
                  <a:pt x="0" y="0"/>
                </a:lnTo>
                <a:close/>
              </a:path>
            </a:pathLst>
          </a:custGeom>
          <a:blipFill>
            <a:blip r:embed="rId3"/>
            <a:stretch>
              <a:fillRect/>
            </a:stretch>
          </a:blipFill>
        </p:spPr>
      </p:sp>
      <p:sp>
        <p:nvSpPr>
          <p:cNvPr id="4" name="TextBox 4"/>
          <p:cNvSpPr txBox="1"/>
          <p:nvPr/>
        </p:nvSpPr>
        <p:spPr>
          <a:xfrm>
            <a:off x="872556" y="5613653"/>
            <a:ext cx="16809587" cy="4204844"/>
          </a:xfrm>
          <a:prstGeom prst="rect">
            <a:avLst/>
          </a:prstGeom>
        </p:spPr>
        <p:txBody>
          <a:bodyPr lIns="0" tIns="0" rIns="0" bIns="0" rtlCol="0" anchor="t">
            <a:spAutoFit/>
          </a:bodyPr>
          <a:lstStyle/>
          <a:p>
            <a:pPr>
              <a:lnSpc>
                <a:spcPts val="4181"/>
              </a:lnSpc>
            </a:pPr>
            <a:r>
              <a:rPr lang="en-US" sz="3700" spc="-74">
                <a:solidFill>
                  <a:srgbClr val="3A855D"/>
                </a:solidFill>
                <a:latin typeface="Public Sans"/>
              </a:rPr>
              <a:t>Visualisasi menunjukkan jumlah transaksi per bulan selama rentang 1 tahun. sumbu x mewakili tanggal transaksi dengan interval bulan. Sumbu y menunjukkan jumlah transaksi yang terjadi pada bulan tersebut . Hasil visualisasi menunjukkan pada bulan Oktober terjadi lonjakan transaksi sebesar 62.  Visualisasi ini memberikan pemahaman mengenai pola atau tren transaksi sepanjang waktu. Hal ini dapat memebrikan wawasan mengenai perilaku konsumen, musim penjualan yang kuat atau peristiwa khusus yang mempengaruhi transaksi.</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301" r="-1828" b="-16301"/>
            </a:stretch>
          </a:blipFill>
        </p:spPr>
      </p:sp>
      <p:grpSp>
        <p:nvGrpSpPr>
          <p:cNvPr id="3" name="Group 3"/>
          <p:cNvGrpSpPr/>
          <p:nvPr/>
        </p:nvGrpSpPr>
        <p:grpSpPr>
          <a:xfrm>
            <a:off x="1341206" y="1028700"/>
            <a:ext cx="15605589" cy="8620279"/>
            <a:chOff x="0" y="0"/>
            <a:chExt cx="4110114" cy="2270362"/>
          </a:xfrm>
        </p:grpSpPr>
        <p:sp>
          <p:nvSpPr>
            <p:cNvPr id="4" name="Freeform 4"/>
            <p:cNvSpPr/>
            <p:nvPr/>
          </p:nvSpPr>
          <p:spPr>
            <a:xfrm>
              <a:off x="0" y="0"/>
              <a:ext cx="4110114" cy="2270362"/>
            </a:xfrm>
            <a:custGeom>
              <a:avLst/>
              <a:gdLst/>
              <a:ahLst/>
              <a:cxnLst/>
              <a:rect l="l" t="t" r="r" b="b"/>
              <a:pathLst>
                <a:path w="4110114" h="2270362">
                  <a:moveTo>
                    <a:pt x="7441" y="0"/>
                  </a:moveTo>
                  <a:lnTo>
                    <a:pt x="4102672" y="0"/>
                  </a:lnTo>
                  <a:cubicBezTo>
                    <a:pt x="4106782" y="0"/>
                    <a:pt x="4110114" y="3332"/>
                    <a:pt x="4110114" y="7441"/>
                  </a:cubicBezTo>
                  <a:lnTo>
                    <a:pt x="4110114" y="2262920"/>
                  </a:lnTo>
                  <a:cubicBezTo>
                    <a:pt x="4110114" y="2267030"/>
                    <a:pt x="4106782" y="2270362"/>
                    <a:pt x="4102672" y="2270362"/>
                  </a:cubicBezTo>
                  <a:lnTo>
                    <a:pt x="7441" y="2270362"/>
                  </a:lnTo>
                  <a:cubicBezTo>
                    <a:pt x="3332" y="2270362"/>
                    <a:pt x="0" y="2267030"/>
                    <a:pt x="0" y="2262920"/>
                  </a:cubicBezTo>
                  <a:lnTo>
                    <a:pt x="0" y="7441"/>
                  </a:lnTo>
                  <a:cubicBezTo>
                    <a:pt x="0" y="3332"/>
                    <a:pt x="3332" y="0"/>
                    <a:pt x="7441" y="0"/>
                  </a:cubicBezTo>
                  <a:close/>
                </a:path>
              </a:pathLst>
            </a:custGeom>
            <a:solidFill>
              <a:srgbClr val="3A855D"/>
            </a:solidFill>
          </p:spPr>
        </p:sp>
        <p:sp>
          <p:nvSpPr>
            <p:cNvPr id="5" name="TextBox 5"/>
            <p:cNvSpPr txBox="1"/>
            <p:nvPr/>
          </p:nvSpPr>
          <p:spPr>
            <a:xfrm>
              <a:off x="0" y="85725"/>
              <a:ext cx="4110114" cy="2184637"/>
            </a:xfrm>
            <a:prstGeom prst="rect">
              <a:avLst/>
            </a:prstGeom>
          </p:spPr>
          <p:txBody>
            <a:bodyPr lIns="50800" tIns="50800" rIns="50800" bIns="50800" rtlCol="0" anchor="ctr"/>
            <a:lstStyle/>
            <a:p>
              <a:pPr algn="ctr">
                <a:lnSpc>
                  <a:spcPts val="1925"/>
                </a:lnSpc>
              </a:pPr>
              <a:endParaRPr/>
            </a:p>
          </p:txBody>
        </p:sp>
      </p:grpSp>
      <p:sp>
        <p:nvSpPr>
          <p:cNvPr id="6" name="TextBox 6"/>
          <p:cNvSpPr txBox="1"/>
          <p:nvPr/>
        </p:nvSpPr>
        <p:spPr>
          <a:xfrm>
            <a:off x="3830412" y="2172299"/>
            <a:ext cx="10627176" cy="1097279"/>
          </a:xfrm>
          <a:prstGeom prst="rect">
            <a:avLst/>
          </a:prstGeom>
        </p:spPr>
        <p:txBody>
          <a:bodyPr lIns="0" tIns="0" rIns="0" bIns="0" rtlCol="0" anchor="t">
            <a:spAutoFit/>
          </a:bodyPr>
          <a:lstStyle/>
          <a:p>
            <a:pPr algn="ctr">
              <a:lnSpc>
                <a:spcPts val="8159"/>
              </a:lnSpc>
            </a:pPr>
            <a:r>
              <a:rPr lang="en-US" sz="8499" spc="-696">
                <a:solidFill>
                  <a:srgbClr val="F1F0EC"/>
                </a:solidFill>
                <a:latin typeface="Public Sans"/>
              </a:rPr>
              <a:t>Kesimpulan</a:t>
            </a:r>
          </a:p>
        </p:txBody>
      </p:sp>
      <p:sp>
        <p:nvSpPr>
          <p:cNvPr id="7" name="TextBox 7"/>
          <p:cNvSpPr txBox="1"/>
          <p:nvPr/>
        </p:nvSpPr>
        <p:spPr>
          <a:xfrm>
            <a:off x="1710615" y="4042129"/>
            <a:ext cx="14866769" cy="4543426"/>
          </a:xfrm>
          <a:prstGeom prst="rect">
            <a:avLst/>
          </a:prstGeom>
        </p:spPr>
        <p:txBody>
          <a:bodyPr lIns="0" tIns="0" rIns="0" bIns="0" rtlCol="0" anchor="t">
            <a:spAutoFit/>
          </a:bodyPr>
          <a:lstStyle/>
          <a:p>
            <a:pPr>
              <a:lnSpc>
                <a:spcPts val="4049"/>
              </a:lnSpc>
            </a:pPr>
            <a:r>
              <a:rPr lang="en-US" sz="2999" spc="179">
                <a:solidFill>
                  <a:srgbClr val="FFFFFB"/>
                </a:solidFill>
                <a:latin typeface="Public Sans"/>
              </a:rPr>
              <a:t>Setiap perusahaan selalu mencari cara untuk mengoptimalkan pengaturan dan strategi penjualan. Analisis yang sudah dilakukan untuk mengetahui korelasi antara item dan kepentingan bersama pelanggan, bisnis dapat membuat keputusan berdasarkan analisis ini. </a:t>
            </a:r>
          </a:p>
          <a:p>
            <a:pPr>
              <a:lnSpc>
                <a:spcPts val="4049"/>
              </a:lnSpc>
            </a:pPr>
            <a:r>
              <a:rPr lang="en-US" sz="2999" spc="179">
                <a:solidFill>
                  <a:srgbClr val="FFFFFB"/>
                </a:solidFill>
                <a:latin typeface="Public Sans"/>
              </a:rPr>
              <a:t>Analisis ini menghasilkan salah duanya yaitu mengenai pendapatan perusahaan:</a:t>
            </a:r>
          </a:p>
          <a:p>
            <a:pPr>
              <a:lnSpc>
                <a:spcPts val="4049"/>
              </a:lnSpc>
            </a:pPr>
            <a:r>
              <a:rPr lang="en-US" sz="2999" spc="179">
                <a:solidFill>
                  <a:srgbClr val="FFFFFB"/>
                </a:solidFill>
                <a:latin typeface="Public Sans"/>
              </a:rPr>
              <a:t>Rata-rata Pendapatan per Transaksi: 12.455098591549294</a:t>
            </a:r>
          </a:p>
          <a:p>
            <a:pPr>
              <a:lnSpc>
                <a:spcPts val="4049"/>
              </a:lnSpc>
            </a:pPr>
            <a:r>
              <a:rPr lang="en-US" sz="2999" spc="179">
                <a:solidFill>
                  <a:srgbClr val="FFFFFB"/>
                </a:solidFill>
                <a:latin typeface="Public Sans"/>
              </a:rPr>
              <a:t>Total Pendapatan Keseluruhan Perusahaan: 8843.119999999999</a:t>
            </a:r>
          </a:p>
          <a:p>
            <a:pPr marL="0" lvl="0" indent="0">
              <a:lnSpc>
                <a:spcPts val="4049"/>
              </a:lnSpc>
              <a:spcBef>
                <a:spcPct val="0"/>
              </a:spcBef>
            </a:pPr>
            <a:endParaRPr lang="en-US" sz="2999" spc="179">
              <a:solidFill>
                <a:srgbClr val="FFFFFB"/>
              </a:solidFill>
              <a:latin typeface="Public Sans"/>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96</TotalTime>
  <Words>527</Words>
  <Application>Microsoft Office PowerPoint</Application>
  <PresentationFormat>Custom</PresentationFormat>
  <Paragraphs>36</Paragraphs>
  <Slides>11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Public Sans Bold</vt:lpstr>
      <vt:lpstr>Public Sans</vt:lpstr>
      <vt:lpstr>Public Sans Medium</vt:lpstr>
      <vt:lpstr>Calibri</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Green Retro Markets and Finance Presentation</dc:title>
  <dc:creator>User</dc:creator>
  <cp:lastModifiedBy>User</cp:lastModifiedBy>
  <cp:revision>5</cp:revision>
  <dcterms:created xsi:type="dcterms:W3CDTF">2006-08-16T00:00:00Z</dcterms:created>
  <dcterms:modified xsi:type="dcterms:W3CDTF">2024-01-14T02:28:35Z</dcterms:modified>
  <dc:identifier>DAF5DKXDXjk</dc:identifier>
</cp:coreProperties>
</file>

<file path=docProps/thumbnail.jpeg>
</file>